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167"/>
  </p:notesMasterIdLst>
  <p:sldIdLst>
    <p:sldId id="380" r:id="rId3"/>
    <p:sldId id="257" r:id="rId4"/>
    <p:sldId id="258" r:id="rId5"/>
    <p:sldId id="259" r:id="rId6"/>
    <p:sldId id="260" r:id="rId7"/>
    <p:sldId id="261" r:id="rId8"/>
    <p:sldId id="262" r:id="rId9"/>
    <p:sldId id="263" r:id="rId10"/>
    <p:sldId id="264" r:id="rId11"/>
    <p:sldId id="265" r:id="rId12"/>
    <p:sldId id="266" r:id="rId13"/>
    <p:sldId id="267" r:id="rId14"/>
    <p:sldId id="415" r:id="rId15"/>
    <p:sldId id="463" r:id="rId16"/>
    <p:sldId id="460" r:id="rId17"/>
    <p:sldId id="464" r:id="rId18"/>
    <p:sldId id="465" r:id="rId19"/>
    <p:sldId id="467" r:id="rId20"/>
    <p:sldId id="468" r:id="rId21"/>
    <p:sldId id="466" r:id="rId22"/>
    <p:sldId id="469" r:id="rId23"/>
    <p:sldId id="472" r:id="rId24"/>
    <p:sldId id="470" r:id="rId25"/>
    <p:sldId id="473" r:id="rId26"/>
    <p:sldId id="437" r:id="rId27"/>
    <p:sldId id="471" r:id="rId28"/>
    <p:sldId id="475" r:id="rId29"/>
    <p:sldId id="478" r:id="rId30"/>
    <p:sldId id="295" r:id="rId31"/>
    <p:sldId id="479" r:id="rId32"/>
    <p:sldId id="476" r:id="rId33"/>
    <p:sldId id="477" r:id="rId34"/>
    <p:sldId id="480" r:id="rId35"/>
    <p:sldId id="482" r:id="rId36"/>
    <p:sldId id="481" r:id="rId37"/>
    <p:sldId id="485" r:id="rId38"/>
    <p:sldId id="483" r:id="rId39"/>
    <p:sldId id="486" r:id="rId40"/>
    <p:sldId id="484" r:id="rId41"/>
    <p:sldId id="489" r:id="rId42"/>
    <p:sldId id="487" r:id="rId43"/>
    <p:sldId id="490" r:id="rId44"/>
    <p:sldId id="488" r:id="rId45"/>
    <p:sldId id="491" r:id="rId46"/>
    <p:sldId id="494" r:id="rId47"/>
    <p:sldId id="502" r:id="rId48"/>
    <p:sldId id="503" r:id="rId49"/>
    <p:sldId id="497" r:id="rId50"/>
    <p:sldId id="501" r:id="rId51"/>
    <p:sldId id="506" r:id="rId52"/>
    <p:sldId id="498" r:id="rId53"/>
    <p:sldId id="500" r:id="rId54"/>
    <p:sldId id="499" r:id="rId55"/>
    <p:sldId id="492" r:id="rId56"/>
    <p:sldId id="493" r:id="rId57"/>
    <p:sldId id="509" r:id="rId58"/>
    <p:sldId id="510" r:id="rId59"/>
    <p:sldId id="508" r:id="rId60"/>
    <p:sldId id="425" r:id="rId61"/>
    <p:sldId id="426" r:id="rId62"/>
    <p:sldId id="429" r:id="rId63"/>
    <p:sldId id="427" r:id="rId64"/>
    <p:sldId id="507" r:id="rId65"/>
    <p:sldId id="428" r:id="rId66"/>
    <p:sldId id="511" r:id="rId67"/>
    <p:sldId id="430" r:id="rId68"/>
    <p:sldId id="431" r:id="rId69"/>
    <p:sldId id="432" r:id="rId70"/>
    <p:sldId id="512" r:id="rId71"/>
    <p:sldId id="513" r:id="rId72"/>
    <p:sldId id="514" r:id="rId73"/>
    <p:sldId id="516" r:id="rId74"/>
    <p:sldId id="515" r:id="rId75"/>
    <p:sldId id="517" r:id="rId76"/>
    <p:sldId id="522" r:id="rId77"/>
    <p:sldId id="523" r:id="rId78"/>
    <p:sldId id="520" r:id="rId79"/>
    <p:sldId id="521" r:id="rId80"/>
    <p:sldId id="519" r:id="rId81"/>
    <p:sldId id="524" r:id="rId82"/>
    <p:sldId id="526" r:id="rId83"/>
    <p:sldId id="527" r:id="rId84"/>
    <p:sldId id="528" r:id="rId85"/>
    <p:sldId id="529" r:id="rId86"/>
    <p:sldId id="525" r:id="rId87"/>
    <p:sldId id="530" r:id="rId88"/>
    <p:sldId id="391" r:id="rId89"/>
    <p:sldId id="392" r:id="rId90"/>
    <p:sldId id="390" r:id="rId91"/>
    <p:sldId id="393" r:id="rId92"/>
    <p:sldId id="394" r:id="rId93"/>
    <p:sldId id="395" r:id="rId94"/>
    <p:sldId id="396" r:id="rId95"/>
    <p:sldId id="532" r:id="rId96"/>
    <p:sldId id="533" r:id="rId97"/>
    <p:sldId id="398" r:id="rId98"/>
    <p:sldId id="400" r:id="rId99"/>
    <p:sldId id="401" r:id="rId100"/>
    <p:sldId id="402" r:id="rId101"/>
    <p:sldId id="531" r:id="rId102"/>
    <p:sldId id="535" r:id="rId103"/>
    <p:sldId id="537" r:id="rId104"/>
    <p:sldId id="541" r:id="rId105"/>
    <p:sldId id="384" r:id="rId106"/>
    <p:sldId id="407" r:id="rId107"/>
    <p:sldId id="410" r:id="rId108"/>
    <p:sldId id="412" r:id="rId109"/>
    <p:sldId id="534" r:id="rId110"/>
    <p:sldId id="536" r:id="rId111"/>
    <p:sldId id="539" r:id="rId112"/>
    <p:sldId id="544" r:id="rId113"/>
    <p:sldId id="545" r:id="rId114"/>
    <p:sldId id="540" r:id="rId115"/>
    <p:sldId id="546" r:id="rId116"/>
    <p:sldId id="417" r:id="rId117"/>
    <p:sldId id="418" r:id="rId118"/>
    <p:sldId id="419" r:id="rId119"/>
    <p:sldId id="420" r:id="rId120"/>
    <p:sldId id="421" r:id="rId121"/>
    <p:sldId id="422" r:id="rId122"/>
    <p:sldId id="335" r:id="rId123"/>
    <p:sldId id="336" r:id="rId124"/>
    <p:sldId id="337" r:id="rId125"/>
    <p:sldId id="338" r:id="rId126"/>
    <p:sldId id="339" r:id="rId127"/>
    <p:sldId id="340" r:id="rId128"/>
    <p:sldId id="341" r:id="rId129"/>
    <p:sldId id="342" r:id="rId130"/>
    <p:sldId id="343" r:id="rId131"/>
    <p:sldId id="454" r:id="rId132"/>
    <p:sldId id="344" r:id="rId133"/>
    <p:sldId id="455" r:id="rId134"/>
    <p:sldId id="346" r:id="rId135"/>
    <p:sldId id="456" r:id="rId136"/>
    <p:sldId id="457" r:id="rId137"/>
    <p:sldId id="458" r:id="rId138"/>
    <p:sldId id="349" r:id="rId139"/>
    <p:sldId id="350" r:id="rId140"/>
    <p:sldId id="351" r:id="rId141"/>
    <p:sldId id="352" r:id="rId142"/>
    <p:sldId id="353" r:id="rId143"/>
    <p:sldId id="354" r:id="rId144"/>
    <p:sldId id="355" r:id="rId145"/>
    <p:sldId id="356" r:id="rId146"/>
    <p:sldId id="357" r:id="rId147"/>
    <p:sldId id="358" r:id="rId148"/>
    <p:sldId id="359" r:id="rId149"/>
    <p:sldId id="360" r:id="rId150"/>
    <p:sldId id="361" r:id="rId151"/>
    <p:sldId id="362" r:id="rId152"/>
    <p:sldId id="363" r:id="rId153"/>
    <p:sldId id="364" r:id="rId154"/>
    <p:sldId id="365" r:id="rId155"/>
    <p:sldId id="366" r:id="rId156"/>
    <p:sldId id="367" r:id="rId157"/>
    <p:sldId id="368" r:id="rId158"/>
    <p:sldId id="369" r:id="rId159"/>
    <p:sldId id="370" r:id="rId160"/>
    <p:sldId id="371" r:id="rId161"/>
    <p:sldId id="372" r:id="rId162"/>
    <p:sldId id="373" r:id="rId163"/>
    <p:sldId id="374" r:id="rId164"/>
    <p:sldId id="376" r:id="rId165"/>
    <p:sldId id="377" r:id="rId166"/>
  </p:sldIdLst>
  <p:sldSz cx="9144000" cy="5715000" type="screen16x10"/>
  <p:notesSz cx="6797675" cy="9926638"/>
  <p:embeddedFontLst>
    <p:embeddedFont>
      <p:font typeface="Calibri" panose="020F0502020204030204" pitchFamily="34" charset="0"/>
      <p:regular r:id="rId168"/>
      <p:bold r:id="rId169"/>
      <p:italic r:id="rId170"/>
      <p:boldItalic r:id="rId171"/>
    </p:embeddedFont>
    <p:embeddedFont>
      <p:font typeface="Consolas" panose="020B0609020204030204" pitchFamily="49" charset="0"/>
      <p:regular r:id="rId172"/>
      <p:bold r:id="rId173"/>
      <p:italic r:id="rId174"/>
      <p:boldItalic r:id="rId175"/>
    </p:embeddedFont>
    <p:embeddedFont>
      <p:font typeface="Helvetica Neue" panose="020B0604020202020204" charset="0"/>
      <p:regular r:id="rId176"/>
      <p:bold r:id="rId177"/>
      <p:italic r:id="rId178"/>
      <p:boldItalic r:id="rId179"/>
    </p:embeddedFont>
    <p:embeddedFont>
      <p:font typeface="Libre Baskerville" panose="02000000000000000000" pitchFamily="2" charset="0"/>
      <p:regular r:id="rId180"/>
      <p:bold r:id="rId181"/>
      <p:italic r:id="rId182"/>
    </p:embeddedFont>
    <p:embeddedFont>
      <p:font typeface="Open Sans" panose="020B0606030504020204" pitchFamily="34" charset="0"/>
      <p:regular r:id="rId183"/>
      <p:bold r:id="rId184"/>
      <p:italic r:id="rId185"/>
      <p:boldItalic r:id="rId186"/>
    </p:embeddedFont>
    <p:embeddedFont>
      <p:font typeface="Tahoma" panose="020B0604030504040204" pitchFamily="34" charset="0"/>
      <p:regular r:id="rId187"/>
      <p:bold r:id="rId1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orient="horz" pos="303">
          <p15:clr>
            <a:srgbClr val="A4A3A4"/>
          </p15:clr>
        </p15:guide>
        <p15:guide id="3" orient="horz" pos="3528">
          <p15:clr>
            <a:srgbClr val="A4A3A4"/>
          </p15:clr>
        </p15:guide>
        <p15:guide id="4" orient="horz" pos="480">
          <p15:clr>
            <a:srgbClr val="A4A3A4"/>
          </p15:clr>
        </p15:guide>
        <p15:guide id="5" orient="horz" pos="666">
          <p15:clr>
            <a:srgbClr val="A4A3A4"/>
          </p15:clr>
        </p15:guide>
        <p15:guide id="6" pos="2880">
          <p15:clr>
            <a:srgbClr val="A4A3A4"/>
          </p15:clr>
        </p15:guide>
        <p15:guide id="7" pos="295">
          <p15:clr>
            <a:srgbClr val="A4A3A4"/>
          </p15:clr>
        </p15:guide>
        <p15:guide id="8" pos="1882">
          <p15:clr>
            <a:srgbClr val="A4A3A4"/>
          </p15:clr>
        </p15:guide>
        <p15:guide id="9" pos="5436">
          <p15:clr>
            <a:srgbClr val="A4A3A4"/>
          </p15:clr>
        </p15:guide>
        <p15:guide id="10" pos="1660">
          <p15:clr>
            <a:srgbClr val="A4A3A4"/>
          </p15:clr>
        </p15:guide>
        <p15:guide id="11" pos="1978">
          <p15:clr>
            <a:srgbClr val="A4A3A4"/>
          </p15:clr>
        </p15:guide>
        <p15:guide id="12" pos="26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1" roundtripDataSignature="AMtx7mhkmiy0jTiMuWbqIdTs4MW26t7Vn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jan Dolenc" initials="" lastIdx="1" clrIdx="0"/>
  <p:cmAuthor id="1" name="Leon Štefanič Južnič"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B83FD8-CF42-46DD-B6CC-8ED287506772}">
  <a:tblStyle styleId="{DFB83FD8-CF42-46DD-B6CC-8ED28750677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87060" autoAdjust="0"/>
  </p:normalViewPr>
  <p:slideViewPr>
    <p:cSldViewPr snapToGrid="0">
      <p:cViewPr varScale="1">
        <p:scale>
          <a:sx n="89" d="100"/>
          <a:sy n="89" d="100"/>
        </p:scale>
        <p:origin x="1085" y="67"/>
      </p:cViewPr>
      <p:guideLst>
        <p:guide orient="horz" pos="1800"/>
        <p:guide orient="horz" pos="303"/>
        <p:guide orient="horz" pos="3528"/>
        <p:guide orient="horz" pos="480"/>
        <p:guide orient="horz" pos="666"/>
        <p:guide pos="2880"/>
        <p:guide pos="295"/>
        <p:guide pos="1882"/>
        <p:guide pos="5436"/>
        <p:guide pos="1660"/>
        <p:guide pos="1978"/>
        <p:guide pos="26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3.fntdata"/><Relationship Id="rId191" Type="http://customschemas.google.com/relationships/presentationmetadata" Target="meta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font" Target="fonts/font14.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4.fntdata"/><Relationship Id="rId192" Type="http://schemas.openxmlformats.org/officeDocument/2006/relationships/commentAuthors" Target="commentAuthor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font" Target="fonts/font15.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font" Target="fonts/font5.fntdata"/><Relationship Id="rId193"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notesMaster" Target="notesMasters/notesMaster1.xml"/><Relationship Id="rId188"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11.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6.fntdata"/><Relationship Id="rId194"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font" Target="fonts/font1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7.fntdata"/><Relationship Id="rId179" Type="http://schemas.openxmlformats.org/officeDocument/2006/relationships/font" Target="fonts/font12.fntdata"/><Relationship Id="rId195"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font" Target="fonts/font2.fntdata"/><Relationship Id="rId18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13.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8.fntdata"/><Relationship Id="rId196"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font" Target="fonts/font19.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9.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font" Target="fonts/font20.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font" Target="fonts/font10.fntdata"/><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659" cy="49633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0"/>
            <a:ext cx="2945659" cy="496332"/>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3"/>
            <a:ext cx="2945659" cy="496332"/>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1: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230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1: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1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1154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0385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003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1600" lvl="0" indent="0" algn="l" rtl="0">
              <a:spcBef>
                <a:spcPts val="0"/>
              </a:spcBef>
              <a:spcAft>
                <a:spcPts val="0"/>
              </a:spcAft>
              <a:buSzPts val="2000"/>
              <a:buNone/>
            </a:pPr>
            <a:r>
              <a:rPr lang="en-US" dirty="0" err="1"/>
              <a:t>Motivacija</a:t>
            </a:r>
            <a:r>
              <a:rPr lang="en-US" dirty="0"/>
              <a:t>:</a:t>
            </a:r>
          </a:p>
          <a:p>
            <a:pPr marL="457200" lvl="0" indent="-355600" algn="l" rtl="0">
              <a:spcBef>
                <a:spcPts val="0"/>
              </a:spcBef>
              <a:spcAft>
                <a:spcPts val="0"/>
              </a:spcAft>
              <a:buSzPts val="2000"/>
              <a:buChar char="•"/>
            </a:pPr>
            <a:r>
              <a:rPr lang="en-US" dirty="0"/>
              <a:t>Hardware je </a:t>
            </a:r>
            <a:r>
              <a:rPr lang="en-US" dirty="0" err="1"/>
              <a:t>vedno</a:t>
            </a:r>
            <a:r>
              <a:rPr lang="en-US" dirty="0"/>
              <a:t> </a:t>
            </a:r>
            <a:r>
              <a:rPr lang="en-US" dirty="0" err="1"/>
              <a:t>cenejši</a:t>
            </a:r>
            <a:r>
              <a:rPr lang="en-US" dirty="0"/>
              <a:t> in </a:t>
            </a:r>
            <a:r>
              <a:rPr lang="en-US" dirty="0" err="1"/>
              <a:t>močnejši</a:t>
            </a:r>
            <a:r>
              <a:rPr lang="en-US" dirty="0"/>
              <a:t> -&gt; </a:t>
            </a:r>
            <a:r>
              <a:rPr lang="en-US" dirty="0" err="1"/>
              <a:t>vedno</a:t>
            </a:r>
            <a:r>
              <a:rPr lang="en-US" dirty="0"/>
              <a:t> </a:t>
            </a:r>
            <a:r>
              <a:rPr lang="en-US" dirty="0" err="1"/>
              <a:t>bolj</a:t>
            </a:r>
            <a:r>
              <a:rPr lang="en-US" dirty="0"/>
              <a:t> </a:t>
            </a:r>
            <a:r>
              <a:rPr lang="en-US" dirty="0" err="1"/>
              <a:t>zahtevne</a:t>
            </a:r>
            <a:r>
              <a:rPr lang="en-US" dirty="0"/>
              <a:t> </a:t>
            </a:r>
            <a:r>
              <a:rPr lang="en-US" dirty="0" err="1"/>
              <a:t>aplikacije</a:t>
            </a:r>
            <a:endParaRPr lang="en-US" dirty="0"/>
          </a:p>
          <a:p>
            <a:pPr marL="457200" lvl="0" indent="-355600" algn="l" rtl="0">
              <a:spcBef>
                <a:spcPts val="0"/>
              </a:spcBef>
              <a:spcAft>
                <a:spcPts val="0"/>
              </a:spcAft>
              <a:buSzPts val="2000"/>
              <a:buChar char="•"/>
            </a:pPr>
            <a:r>
              <a:rPr lang="en-US" dirty="0" err="1"/>
              <a:t>Neizkoriščene</a:t>
            </a:r>
            <a:r>
              <a:rPr lang="en-US" dirty="0"/>
              <a:t> </a:t>
            </a:r>
            <a:r>
              <a:rPr lang="en-US" dirty="0" err="1"/>
              <a:t>zmogljivosti</a:t>
            </a:r>
            <a:endParaRPr lang="en-US" dirty="0"/>
          </a:p>
          <a:p>
            <a:pPr marL="457200" lvl="0" indent="-355600" algn="l" rtl="0">
              <a:spcBef>
                <a:spcPts val="0"/>
              </a:spcBef>
              <a:spcAft>
                <a:spcPts val="0"/>
              </a:spcAft>
              <a:buSzPts val="2000"/>
              <a:buChar char="•"/>
            </a:pPr>
            <a:r>
              <a:rPr lang="en-US" dirty="0" err="1"/>
              <a:t>Prostor</a:t>
            </a:r>
            <a:r>
              <a:rPr lang="en-US" dirty="0"/>
              <a:t> v </a:t>
            </a:r>
            <a:r>
              <a:rPr lang="en-US" dirty="0" err="1"/>
              <a:t>strežniških</a:t>
            </a:r>
            <a:r>
              <a:rPr lang="en-US" dirty="0"/>
              <a:t> </a:t>
            </a:r>
            <a:r>
              <a:rPr lang="en-US" dirty="0" err="1"/>
              <a:t>omarah</a:t>
            </a:r>
            <a:r>
              <a:rPr lang="en-US" dirty="0"/>
              <a:t> je drag</a:t>
            </a:r>
          </a:p>
          <a:p>
            <a:pPr marL="457200" lvl="0" indent="-355600" algn="l" rtl="0">
              <a:spcBef>
                <a:spcPts val="0"/>
              </a:spcBef>
              <a:spcAft>
                <a:spcPts val="0"/>
              </a:spcAft>
              <a:buSzPts val="2000"/>
              <a:buChar char="•"/>
            </a:pPr>
            <a:r>
              <a:rPr lang="en-US" dirty="0" err="1"/>
              <a:t>Varovanje</a:t>
            </a:r>
            <a:r>
              <a:rPr lang="en-US" dirty="0"/>
              <a:t> </a:t>
            </a:r>
            <a:r>
              <a:rPr lang="en-US" dirty="0" err="1"/>
              <a:t>okolja</a:t>
            </a:r>
            <a:endParaRPr lang="en-US" dirty="0"/>
          </a:p>
          <a:p>
            <a:pPr marL="457200" lvl="0" indent="-355600" algn="l" rtl="0">
              <a:spcBef>
                <a:spcPts val="0"/>
              </a:spcBef>
              <a:spcAft>
                <a:spcPts val="0"/>
              </a:spcAft>
              <a:buSzPts val="2000"/>
              <a:buChar char="•"/>
            </a:pPr>
            <a:r>
              <a:rPr lang="en-US" dirty="0" err="1"/>
              <a:t>Zamudne</a:t>
            </a:r>
            <a:r>
              <a:rPr lang="en-US" dirty="0"/>
              <a:t> in </a:t>
            </a:r>
            <a:r>
              <a:rPr lang="en-US" dirty="0" err="1"/>
              <a:t>drage</a:t>
            </a:r>
            <a:r>
              <a:rPr lang="en-US" dirty="0"/>
              <a:t> </a:t>
            </a:r>
            <a:r>
              <a:rPr lang="en-US" dirty="0" err="1"/>
              <a:t>upravne</a:t>
            </a:r>
            <a:r>
              <a:rPr lang="en-US" dirty="0"/>
              <a:t> </a:t>
            </a:r>
            <a:r>
              <a:rPr lang="en-US" dirty="0" err="1"/>
              <a:t>naloge</a:t>
            </a:r>
            <a:endParaRPr lang="en-US" dirty="0"/>
          </a:p>
          <a:p>
            <a:pPr marL="457200" lvl="0" indent="-355600" algn="l" rtl="0">
              <a:spcBef>
                <a:spcPts val="0"/>
              </a:spcBef>
              <a:spcAft>
                <a:spcPts val="0"/>
              </a:spcAft>
              <a:buSzPts val="2000"/>
              <a:buChar char="•"/>
            </a:pPr>
            <a:r>
              <a:rPr lang="en-US" dirty="0"/>
              <a:t>Monitoring </a:t>
            </a:r>
            <a:r>
              <a:rPr lang="en-US" dirty="0" err="1"/>
              <a:t>strojne</a:t>
            </a:r>
            <a:r>
              <a:rPr lang="en-US" dirty="0"/>
              <a:t> </a:t>
            </a:r>
            <a:r>
              <a:rPr lang="en-US" dirty="0" err="1"/>
              <a:t>opreme</a:t>
            </a:r>
            <a:endParaRPr lang="en-US" dirty="0"/>
          </a:p>
          <a:p>
            <a:pPr marL="457200" lvl="0" indent="-355600" algn="l" rtl="0">
              <a:spcBef>
                <a:spcPts val="0"/>
              </a:spcBef>
              <a:spcAft>
                <a:spcPts val="0"/>
              </a:spcAft>
              <a:buSzPts val="2000"/>
              <a:buChar char="•"/>
            </a:pPr>
            <a:r>
              <a:rPr lang="en-US" dirty="0" err="1"/>
              <a:t>Menjava</a:t>
            </a:r>
            <a:r>
              <a:rPr lang="en-US" dirty="0"/>
              <a:t> </a:t>
            </a:r>
            <a:r>
              <a:rPr lang="en-US" dirty="0" err="1"/>
              <a:t>pokvarjene</a:t>
            </a:r>
            <a:r>
              <a:rPr lang="en-US" dirty="0"/>
              <a:t> </a:t>
            </a:r>
            <a:r>
              <a:rPr lang="en-US" dirty="0" err="1"/>
              <a:t>opreme</a:t>
            </a:r>
            <a:r>
              <a:rPr lang="en-US" dirty="0"/>
              <a:t> </a:t>
            </a:r>
            <a:r>
              <a:rPr lang="en-US" dirty="0" err="1"/>
              <a:t>brez</a:t>
            </a:r>
            <a:r>
              <a:rPr lang="en-US" dirty="0"/>
              <a:t> </a:t>
            </a:r>
            <a:r>
              <a:rPr lang="en-US" dirty="0" err="1"/>
              <a:t>prekinitve</a:t>
            </a:r>
            <a:r>
              <a:rPr lang="en-US" dirty="0"/>
              <a:t> </a:t>
            </a:r>
            <a:r>
              <a:rPr lang="en-US" dirty="0" err="1"/>
              <a:t>delovanja</a:t>
            </a:r>
            <a:r>
              <a:rPr lang="en-US" dirty="0"/>
              <a:t> </a:t>
            </a:r>
            <a:r>
              <a:rPr lang="en-US" dirty="0" err="1"/>
              <a:t>sistema</a:t>
            </a:r>
            <a:endParaRPr lang="en-US" dirty="0"/>
          </a:p>
          <a:p>
            <a:pPr marL="457200" lvl="0" indent="-355600" algn="l" rtl="0">
              <a:spcBef>
                <a:spcPts val="0"/>
              </a:spcBef>
              <a:spcAft>
                <a:spcPts val="0"/>
              </a:spcAft>
              <a:buSzPts val="2000"/>
              <a:buChar char="•"/>
            </a:pPr>
            <a:r>
              <a:rPr lang="en-US" dirty="0" err="1"/>
              <a:t>Inštalacija</a:t>
            </a:r>
            <a:r>
              <a:rPr lang="en-US" dirty="0"/>
              <a:t> in </a:t>
            </a:r>
            <a:r>
              <a:rPr lang="en-US" dirty="0" err="1"/>
              <a:t>nadgradnje</a:t>
            </a:r>
            <a:r>
              <a:rPr lang="en-US" dirty="0"/>
              <a:t> </a:t>
            </a:r>
            <a:r>
              <a:rPr lang="en-US" dirty="0" err="1"/>
              <a:t>strežnikov</a:t>
            </a:r>
            <a:r>
              <a:rPr lang="en-US" dirty="0"/>
              <a:t> so </a:t>
            </a:r>
            <a:r>
              <a:rPr lang="en-US" dirty="0" err="1"/>
              <a:t>zahtevne</a:t>
            </a:r>
            <a:endParaRPr lang="en-US" dirty="0"/>
          </a:p>
          <a:p>
            <a:pPr marL="457200" lvl="0" indent="-355600" algn="l" rtl="0">
              <a:spcBef>
                <a:spcPts val="0"/>
              </a:spcBef>
              <a:spcAft>
                <a:spcPts val="0"/>
              </a:spcAft>
              <a:buSzPts val="2000"/>
              <a:buChar char="•"/>
            </a:pPr>
            <a:r>
              <a:rPr lang="en-US" dirty="0"/>
              <a:t>Backup</a:t>
            </a:r>
          </a:p>
          <a:p>
            <a:endParaRPr lang="en-S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1516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25</a:t>
            </a:fld>
            <a:endParaRPr lang="sl-SI"/>
          </a:p>
        </p:txBody>
      </p:sp>
    </p:spTree>
    <p:extLst>
      <p:ext uri="{BB962C8B-B14F-4D97-AF65-F5344CB8AC3E}">
        <p14:creationId xmlns:p14="http://schemas.microsoft.com/office/powerpoint/2010/main" val="2806445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96ff85e7ed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96ff85e7ed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96ff85e7ed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1672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2: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3591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9273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1109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3103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8912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921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6041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59</a:t>
            </a:fld>
            <a:endParaRPr lang="sl-SI"/>
          </a:p>
        </p:txBody>
      </p:sp>
    </p:spTree>
    <p:extLst>
      <p:ext uri="{BB962C8B-B14F-4D97-AF65-F5344CB8AC3E}">
        <p14:creationId xmlns:p14="http://schemas.microsoft.com/office/powerpoint/2010/main" val="106243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sz="1200" b="1" i="0" kern="1200" dirty="0">
                <a:solidFill>
                  <a:schemeClr val="tx1"/>
                </a:solidFill>
                <a:effectLst/>
                <a:latin typeface="+mn-lt"/>
                <a:ea typeface="+mn-ea"/>
                <a:cs typeface="+mn-cs"/>
              </a:rPr>
              <a:t>Strengths of the Monolithic Architecture</a:t>
            </a:r>
          </a:p>
          <a:p>
            <a:r>
              <a:rPr lang="en-US" sz="1200" b="1" i="0" kern="1200" dirty="0">
                <a:solidFill>
                  <a:schemeClr val="tx1"/>
                </a:solidFill>
                <a:effectLst/>
                <a:latin typeface="+mn-lt"/>
                <a:ea typeface="+mn-ea"/>
                <a:cs typeface="+mn-cs"/>
              </a:rPr>
              <a:t>- Less cross-cutting concerns.</a:t>
            </a:r>
            <a:r>
              <a:rPr lang="en-US" sz="1200" b="0" i="0" kern="1200" dirty="0">
                <a:solidFill>
                  <a:schemeClr val="tx1"/>
                </a:solidFill>
                <a:effectLst/>
                <a:latin typeface="+mn-lt"/>
                <a:ea typeface="+mn-ea"/>
                <a:cs typeface="+mn-cs"/>
              </a:rPr>
              <a:t> Cross-cutting concerns are the concerns that affect the whole application such as logging, handling, caching, and performance monitoring. In a monolithic application, this area of functionality concerns only one application so it is easier to handle it.</a:t>
            </a:r>
          </a:p>
          <a:p>
            <a:r>
              <a:rPr lang="en-US" sz="1200" b="1" i="0" kern="1200" dirty="0">
                <a:solidFill>
                  <a:schemeClr val="tx1"/>
                </a:solidFill>
                <a:effectLst/>
                <a:latin typeface="+mn-lt"/>
                <a:ea typeface="+mn-ea"/>
                <a:cs typeface="+mn-cs"/>
              </a:rPr>
              <a:t>- Easier debugging and testing. </a:t>
            </a:r>
            <a:r>
              <a:rPr lang="en-US" sz="1200" b="0" i="0" kern="1200" dirty="0">
                <a:solidFill>
                  <a:schemeClr val="tx1"/>
                </a:solidFill>
                <a:effectLst/>
                <a:latin typeface="+mn-lt"/>
                <a:ea typeface="+mn-ea"/>
                <a:cs typeface="+mn-cs"/>
              </a:rPr>
              <a:t>In contrast to the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 architecture, monolithic applications are much easier to debug and test. Since a monolithic app is a single indivisible unit, you can run end-to-end testing much faster.</a:t>
            </a:r>
          </a:p>
          <a:p>
            <a:r>
              <a:rPr lang="en-US" sz="1200" b="1" i="0" kern="1200" dirty="0">
                <a:solidFill>
                  <a:schemeClr val="tx1"/>
                </a:solidFill>
                <a:effectLst/>
                <a:latin typeface="+mn-lt"/>
                <a:ea typeface="+mn-ea"/>
                <a:cs typeface="+mn-cs"/>
              </a:rPr>
              <a:t>- Simple to deploy. Another advantage associated with the simplicity of monolithic apps is easier deployment. When it comes to monolithic applications, you do not have to handle many deployments – just one file or directory.</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Simple to develop. As long as the monolithic approach is a standard way of building applications, any engineering team has the right knowledge and capabilities to develop a monolithic application.</a:t>
            </a:r>
            <a:endParaRPr lang="en-US" sz="1200" b="0" i="0" kern="1200" dirty="0">
              <a:solidFill>
                <a:schemeClr val="tx1"/>
              </a:solidFill>
              <a:effectLst/>
              <a:latin typeface="+mn-lt"/>
              <a:ea typeface="+mn-ea"/>
              <a:cs typeface="+mn-cs"/>
            </a:endParaRP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60</a:t>
            </a:fld>
            <a:endParaRPr lang="sl-SI"/>
          </a:p>
        </p:txBody>
      </p:sp>
    </p:spTree>
    <p:extLst>
      <p:ext uri="{BB962C8B-B14F-4D97-AF65-F5344CB8AC3E}">
        <p14:creationId xmlns:p14="http://schemas.microsoft.com/office/powerpoint/2010/main" val="2599995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8575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notes"/>
          <p:cNvSpPr>
            <a:spLocks noGrp="1" noRot="1" noChangeAspect="1"/>
          </p:cNvSpPr>
          <p:nvPr>
            <p:ph type="sldImg" idx="2"/>
          </p:nvPr>
        </p:nvSpPr>
        <p:spPr>
          <a:xfrm>
            <a:off x="150813" y="808038"/>
            <a:ext cx="6459537" cy="4038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3: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4" name="Google Shape;254;p3: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3775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The only component that talks to </a:t>
            </a:r>
            <a:r>
              <a:rPr lang="en-US" dirty="0" err="1"/>
              <a:t>etcd</a:t>
            </a:r>
            <a:r>
              <a:rPr lang="en-US" dirty="0"/>
              <a:t> directly is the Kubernetes API server. All other components read and write data to </a:t>
            </a:r>
            <a:r>
              <a:rPr lang="en-US" dirty="0" err="1"/>
              <a:t>etcd</a:t>
            </a:r>
            <a:r>
              <a:rPr lang="en-US" dirty="0"/>
              <a:t> indirectly through the API server. This brings a few benefits, among them a more robust optimistic locking system as well as validation; and, by abstracting away the actual storage mechanism from all the other components, it’s much simpler to replace it in the future.</a:t>
            </a:r>
          </a:p>
          <a:p>
            <a:pPr marL="171450" indent="-171450">
              <a:buFontTx/>
              <a:buChar char="-"/>
            </a:pP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89</a:t>
            </a:fld>
            <a:endParaRPr lang="sl-SI"/>
          </a:p>
        </p:txBody>
      </p:sp>
    </p:spTree>
    <p:extLst>
      <p:ext uri="{BB962C8B-B14F-4D97-AF65-F5344CB8AC3E}">
        <p14:creationId xmlns:p14="http://schemas.microsoft.com/office/powerpoint/2010/main" val="1589342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https://kubernetes.io/docs/concepts/scheduling-eviction/kube-scheduler/</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only a single instance of the Scheduler and the Controller Manager may be active at a given time—with the others in standby mode.</a:t>
            </a: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90</a:t>
            </a:fld>
            <a:endParaRPr lang="sl-SI"/>
          </a:p>
        </p:txBody>
      </p:sp>
    </p:spTree>
    <p:extLst>
      <p:ext uri="{BB962C8B-B14F-4D97-AF65-F5344CB8AC3E}">
        <p14:creationId xmlns:p14="http://schemas.microsoft.com/office/powerpoint/2010/main" val="647751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To determine which nodes are acceptable for the pod, the Scheduler passes each node through a list of configured predicate functions. These check various things such as  Can the node fulfill the pod’s requests for hardware resources? You’ll learn how to specify them in chapter 14.  Is the node running out of resources (is it reporting a memory or a disk </a:t>
            </a:r>
            <a:r>
              <a:rPr lang="en-US" dirty="0" err="1"/>
              <a:t>pressure</a:t>
            </a:r>
            <a:r>
              <a:rPr lang="en-US" dirty="0"/>
              <a:t> condition)?  If the pod requests to be scheduled to a specific node (by name), is this the node?  Does the node have a label that matches the node selector in the pod </a:t>
            </a:r>
            <a:r>
              <a:rPr lang="en-US" dirty="0" err="1"/>
              <a:t>specification</a:t>
            </a:r>
            <a:r>
              <a:rPr lang="en-US" dirty="0"/>
              <a:t> (if one is defined)?  If the pod requests to be bound to a specific host port (discussed in chapter 13), is that port already taken on this node or not?  If the pod requests a certain type of volume, can this volume be mounted for this pod on this node, or is another pod on the node already using the same volume?  Does the pod tolerate the taints of the node? Taints and tolerations are explained in chapter 16.  Does the pod specify node and/or pod affinity or anti-affinity rules? If yes, would scheduling the pod to this node break those rules? This is also explained in chapter 16</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91</a:t>
            </a:fld>
            <a:endParaRPr lang="sl-SI"/>
          </a:p>
        </p:txBody>
      </p:sp>
    </p:spTree>
    <p:extLst>
      <p:ext uri="{BB962C8B-B14F-4D97-AF65-F5344CB8AC3E}">
        <p14:creationId xmlns:p14="http://schemas.microsoft.com/office/powerpoint/2010/main" val="1949954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https://kubernetes.io/docs/concepts/architecture/controller/</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92</a:t>
            </a:fld>
            <a:endParaRPr lang="sl-SI"/>
          </a:p>
        </p:txBody>
      </p:sp>
    </p:spTree>
    <p:extLst>
      <p:ext uri="{BB962C8B-B14F-4D97-AF65-F5344CB8AC3E}">
        <p14:creationId xmlns:p14="http://schemas.microsoft.com/office/powerpoint/2010/main" val="3634668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https://betterprogramming.pub/k8s-a-closer-look-at-kube-proxy-372c4e8b090</a:t>
            </a:r>
          </a:p>
          <a:p>
            <a:pPr marL="171450" indent="-171450">
              <a:buFontTx/>
              <a:buChar char="-"/>
            </a:pPr>
            <a:r>
              <a:rPr lang="en-US" dirty="0"/>
              <a:t>https://www.tigera.io/blog/comparing-kube-proxy-modes-iptables-or-ipvs/</a:t>
            </a:r>
          </a:p>
          <a:p>
            <a:pPr marL="171450" indent="-171450">
              <a:buFontTx/>
              <a:buChar char="-"/>
            </a:pP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98</a:t>
            </a:fld>
            <a:endParaRPr lang="sl-SI"/>
          </a:p>
        </p:txBody>
      </p:sp>
    </p:spTree>
    <p:extLst>
      <p:ext uri="{BB962C8B-B14F-4D97-AF65-F5344CB8AC3E}">
        <p14:creationId xmlns:p14="http://schemas.microsoft.com/office/powerpoint/2010/main" val="2270344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https://www.infoq.com/articles/container-runtimes-kubernetes/</a:t>
            </a:r>
          </a:p>
          <a:p>
            <a:r>
              <a:rPr lang="en-US" dirty="0"/>
              <a:t>https://kubernetes.io/docs/setup/production-environment/container-runtimes/</a:t>
            </a:r>
          </a:p>
          <a:p>
            <a:r>
              <a:rPr lang="en-US" dirty="0"/>
              <a:t>https://kubernetes.io/blog/2016/12/container-runtime-interface-cri-in-kubernetes/</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99</a:t>
            </a:fld>
            <a:endParaRPr lang="sl-SI"/>
          </a:p>
        </p:txBody>
      </p:sp>
    </p:spTree>
    <p:extLst>
      <p:ext uri="{BB962C8B-B14F-4D97-AF65-F5344CB8AC3E}">
        <p14:creationId xmlns:p14="http://schemas.microsoft.com/office/powerpoint/2010/main" val="3740265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a:buFontTx/>
              <a:buChar char="-"/>
            </a:pPr>
            <a:r>
              <a:rPr lang="en-US" dirty="0"/>
              <a:t>https://sum-tech.de/wp-content/uploads/2020/03/photo_2020-03-06_15-39-40-225x300.jpg</a:t>
            </a:r>
          </a:p>
          <a:p>
            <a:pPr>
              <a:buFontTx/>
              <a:buChar char="-"/>
            </a:pPr>
            <a:r>
              <a:rPr lang="en-US" dirty="0"/>
              <a:t>https://media.kasperskycontenthub.com/wp-content/uploads/sites/43/2018/09/18085355/abstract-iot-1000x600.jpg</a:t>
            </a:r>
          </a:p>
          <a:p>
            <a:pPr>
              <a:buFontTx/>
              <a:buChar char="-"/>
            </a:pPr>
            <a:r>
              <a:rPr lang="en-US" dirty="0"/>
              <a:t>https://forum.huawei.com/enterprise/en/data/attachment/forum/202104/30/020806ifrefr5ez7rnvrjx.png?edge%203%20ieee.png</a:t>
            </a:r>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105</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6253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https://rancher.com/docs/k3s/latest/en/quick-start/</a:t>
            </a:r>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107</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9380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384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4: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err="1"/>
              <a:t>Vedno</a:t>
            </a:r>
            <a:r>
              <a:rPr lang="en-US" b="1" dirty="0"/>
              <a:t> </a:t>
            </a:r>
            <a:r>
              <a:rPr lang="en-US" b="1" dirty="0" err="1"/>
              <a:t>strmimo</a:t>
            </a:r>
            <a:r>
              <a:rPr lang="en-US" b="1" dirty="0"/>
              <a:t> k </a:t>
            </a:r>
            <a:r>
              <a:rPr lang="en-US" b="1" dirty="0" err="1"/>
              <a:t>temu</a:t>
            </a:r>
            <a:r>
              <a:rPr lang="en-US" b="1" dirty="0"/>
              <a:t>, da </a:t>
            </a:r>
            <a:r>
              <a:rPr lang="en-US" b="1" dirty="0" err="1"/>
              <a:t>kontejnerje</a:t>
            </a:r>
            <a:r>
              <a:rPr lang="en-US" b="1" dirty="0"/>
              <a:t> </a:t>
            </a:r>
            <a:r>
              <a:rPr lang="en-US" b="1" dirty="0" err="1"/>
              <a:t>zaženemo</a:t>
            </a:r>
            <a:r>
              <a:rPr lang="en-US" b="1" dirty="0"/>
              <a:t> v </a:t>
            </a:r>
            <a:r>
              <a:rPr lang="en-US" b="1" dirty="0" err="1"/>
              <a:t>ločenih</a:t>
            </a:r>
            <a:r>
              <a:rPr lang="en-US" b="1" dirty="0"/>
              <a:t> </a:t>
            </a:r>
            <a:r>
              <a:rPr lang="en-US" b="1" dirty="0" err="1"/>
              <a:t>podih</a:t>
            </a:r>
            <a:r>
              <a:rPr lang="en-US" b="1" dirty="0"/>
              <a:t>.</a:t>
            </a:r>
            <a:endParaRPr lang="en-US" dirty="0"/>
          </a:p>
          <a:p>
            <a:endParaRPr lang="en-US" dirty="0"/>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120</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1572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94c9480fe8_1_58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g94c9480fe8_1_581: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Kreiramo jih z uporabo namestitvenih enot tipa namestitev </a:t>
            </a:r>
            <a:r>
              <a:rPr lang="en-US" sz="1800" b="0" i="1" u="none" strike="noStrike">
                <a:solidFill>
                  <a:srgbClr val="000000"/>
                </a:solidFill>
                <a:latin typeface="Calibri"/>
                <a:ea typeface="Calibri"/>
                <a:cs typeface="Calibri"/>
                <a:sym typeface="Calibri"/>
              </a:rPr>
              <a:t>(Deployment)</a:t>
            </a:r>
            <a:r>
              <a:rPr lang="en-US" sz="1800" b="0" i="0" u="none" strike="noStrike">
                <a:solidFill>
                  <a:srgbClr val="000000"/>
                </a:solidFill>
                <a:latin typeface="Calibri"/>
                <a:ea typeface="Calibri"/>
                <a:cs typeface="Calibri"/>
                <a:sym typeface="Calibri"/>
              </a:rPr>
              <a:t>, ki doprinesejo:</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zmožnost samodejne vzpostavitve ob izpadu stroka,</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upravljanje replik in</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“rollout” namestitve in posodobitve.</a:t>
            </a:r>
            <a:endParaRPr/>
          </a:p>
          <a:p>
            <a:pPr marL="0" lvl="0" indent="0" algn="l" rtl="0">
              <a:spcBef>
                <a:spcPts val="0"/>
              </a:spcBef>
              <a:spcAft>
                <a:spcPts val="0"/>
              </a:spcAft>
              <a:buNone/>
            </a:pPr>
            <a:endParaRPr/>
          </a:p>
        </p:txBody>
      </p:sp>
      <p:sp>
        <p:nvSpPr>
          <p:cNvPr id="913" name="Google Shape;913;g94c9480fe8_1_581: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94c9480fe8_1_58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g94c9480fe8_1_589: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2" name="Google Shape;922;g94c9480fe8_1_589: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94c9480fe8_1_59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g94c9480fe8_1_598: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For example, with microservices architectures, the number of deployed microservices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can easily exceed 20 or more. Those components will probably be replicated</a:t>
            </a:r>
            <a:endParaRPr sz="1800" b="0" i="0" u="none" strike="noStrike">
              <a:solidFill>
                <a:srgbClr val="262626"/>
              </a:solidFill>
              <a:latin typeface="Libre Baskerville"/>
              <a:ea typeface="Libre Baskerville"/>
              <a:cs typeface="Libre Baskerville"/>
              <a:sym typeface="Libre Baskerville"/>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(multiple copies of the same component will be deployed) and multiple versions or</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releases (stable, beta, canary, and so on) will run concurrently. This can lead to hundreds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of pods in the system. Without a mechanism for organizing them, you end up</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with a big, incomprehensible mess, such as the one shown in figure 3.6. The figure</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shows pods of multiple microservices, with several running multiple replicas, and others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running different releases of the same microservice.</a:t>
            </a:r>
            <a:endParaRPr sz="1800" b="0" i="0" u="none" strike="noStrike">
              <a:solidFill>
                <a:srgbClr val="262626"/>
              </a:solidFill>
              <a:latin typeface="Libre Baskerville"/>
              <a:ea typeface="Libre Baskerville"/>
              <a:cs typeface="Libre Baskerville"/>
              <a:sym typeface="Libre Baskerville"/>
            </a:endParaRPr>
          </a:p>
          <a:p>
            <a:pPr marL="0" lvl="0" indent="0" algn="l" rtl="0">
              <a:spcBef>
                <a:spcPts val="0"/>
              </a:spcBef>
              <a:spcAft>
                <a:spcPts val="0"/>
              </a:spcAft>
              <a:buNone/>
            </a:pPr>
            <a:endParaRPr/>
          </a:p>
        </p:txBody>
      </p:sp>
      <p:sp>
        <p:nvSpPr>
          <p:cNvPr id="932" name="Google Shape;932;g94c9480fe8_1_598: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94c9480fe8_1_60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1" name="Google Shape;941;g94c9480fe8_1_60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4c9480fe8_1_61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4c9480fe8_1_613: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g94c9480fe8_1_613: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94c9480fe8_1_62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g94c9480fe8_1_62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94c9480fe8_1_626: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g94c9480fe8_1_62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94c9480fe8_1_63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g94c9480fe8_1_63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94c9480fe8_1_63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94c9480fe8_1_63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5: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94c9480fe8_1_64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g94c9480fe8_1_644: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94c9480fe8_1_644: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Outside of Kubernetes, such processes would usually be started through system </a:t>
            </a:r>
            <a:r>
              <a:rPr lang="en-US" dirty="0" err="1"/>
              <a:t>init</a:t>
            </a:r>
            <a:r>
              <a:rPr lang="en-US" dirty="0"/>
              <a:t> scripts or the </a:t>
            </a:r>
            <a:r>
              <a:rPr lang="en-US" dirty="0" err="1"/>
              <a:t>systemd</a:t>
            </a:r>
            <a:r>
              <a:rPr lang="en-US" dirty="0"/>
              <a:t> daemon during node boot up.</a:t>
            </a:r>
          </a:p>
          <a:p>
            <a:pPr marL="171450" indent="-171450">
              <a:buFontTx/>
              <a:buChar char="-"/>
            </a:pPr>
            <a:r>
              <a:rPr lang="en-US" dirty="0"/>
              <a:t>If a node goes down, the </a:t>
            </a:r>
            <a:r>
              <a:rPr lang="en-US" dirty="0" err="1"/>
              <a:t>DaemonSet</a:t>
            </a:r>
            <a:r>
              <a:rPr lang="en-US" dirty="0"/>
              <a:t> doesn’t cause the pod to be created elsewhere. </a:t>
            </a:r>
          </a:p>
          <a:p>
            <a:pPr marL="171450" indent="-171450">
              <a:buFontTx/>
              <a:buChar char="-"/>
            </a:pPr>
            <a:r>
              <a:rPr lang="en-US" dirty="0"/>
              <a:t>But when a new node is added to the cluster, the </a:t>
            </a:r>
            <a:r>
              <a:rPr lang="en-US" dirty="0" err="1"/>
              <a:t>DaemonSet</a:t>
            </a:r>
            <a:r>
              <a:rPr lang="en-US" dirty="0"/>
              <a:t> immediately deploys a new pod instance to it. </a:t>
            </a:r>
          </a:p>
          <a:p>
            <a:pPr marL="171450" indent="-171450">
              <a:buFontTx/>
              <a:buChar char="-"/>
            </a:pPr>
            <a:r>
              <a:rPr lang="en-US" dirty="0"/>
              <a:t>A </a:t>
            </a:r>
            <a:r>
              <a:rPr lang="en-US" dirty="0" err="1"/>
              <a:t>DaemonSet</a:t>
            </a:r>
            <a:r>
              <a:rPr lang="en-US" dirty="0"/>
              <a:t> deploys pods to all nodes in the cluster, unless you specify that the pods should only run on a subset of all the nodes.</a:t>
            </a:r>
          </a:p>
          <a:p>
            <a:pPr marL="171450" indent="-171450">
              <a:buFontTx/>
              <a:buChar char="-"/>
            </a:pPr>
            <a:endParaRPr lang="en-US" b="1"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132</a:t>
            </a:fld>
            <a:endParaRPr lang="sl-SI"/>
          </a:p>
        </p:txBody>
      </p:sp>
    </p:spTree>
    <p:extLst>
      <p:ext uri="{BB962C8B-B14F-4D97-AF65-F5344CB8AC3E}">
        <p14:creationId xmlns:p14="http://schemas.microsoft.com/office/powerpoint/2010/main" val="2149163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94c9480fe8_1_66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94c9480fe8_1_66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https://kubernetes.io/docs/concepts/services-networking/service/</a:t>
            </a: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135</a:t>
            </a:fld>
            <a:endParaRPr lang="sl-SI"/>
          </a:p>
        </p:txBody>
      </p:sp>
    </p:spTree>
    <p:extLst>
      <p:ext uri="{BB962C8B-B14F-4D97-AF65-F5344CB8AC3E}">
        <p14:creationId xmlns:p14="http://schemas.microsoft.com/office/powerpoint/2010/main" val="1000030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94c9480fe8_1_106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94c9480fe8_1_106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g94c9480fe8_1_106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137</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94c9480fe8_1_107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94c9480fe8_1_107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g94c9480fe8_1_107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138</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94e9148a8e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94e9148a8e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 name="Google Shape;1048;g94e9148a8e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94e9148a8e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94e9148a8e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94e9148a8e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9350ae61e5_0_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9350ae61e5_0_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4" name="Google Shape;1064;g9350ae61e5_0_2: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141</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94e9148a8e_0_1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94e9148a8e_0_1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g94e9148a8e_0_1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6: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9350ae61e5_0_1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9350ae61e5_0_16: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g9350ae61e5_0_16: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143</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9350ae61e5_0_2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9350ae61e5_0_23: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g9350ae61e5_0_23: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144</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94c9480fe8_1_79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94c9480fe8_1_79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9" name="Google Shape;1099;g94c9480fe8_1_798: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145</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9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9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93: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6" name="Google Shape;1116;p9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50df1cae7_0_1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50df1cae7_0_1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g950df1cae7_0_1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148</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93ea9e4a73_0_25: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93ea9e4a73_0_25: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2" name="Google Shape;1132;g93ea9e4a73_0_25: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149</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96320db41e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96320db41e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g96320db41e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150</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93ea9e4a73_0_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93ea9e4a73_0_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g93ea9e4a73_0_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151</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9353209c35_0_1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9353209c35_0_1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g9353209c35_0_1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7: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9350ae61e5_0_3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9350ae61e5_0_3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9350ae61e5_0_3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153</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9353209c35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9353209c35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g9353209c35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154</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9353209c35_0_2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9353209c35_0_2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2" name="Google Shape;1182;g9353209c35_0_2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155</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9353209c35_0_3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9353209c35_0_3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9353209c35_0_3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156</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9a30378d0e_1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9a30378d0e_1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g9a30378d0e_1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157</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9353209c35_0_4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9353209c35_0_4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g9353209c35_0_4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158</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9364f67b1c_0_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9364f67b1c_0_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8" name="Google Shape;1218;g9364f67b1c_0_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159</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9364f67b1c_0_1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9364f67b1c_0_1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g9364f67b1c_0_1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160</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9606323a64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9606323a64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9" name="Google Shape;1239;g9606323a64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161</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94c9480fe8_1_66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6" name="Google Shape;1246;g94c9480fe8_1_669: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g94c9480fe8_1_669: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8: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96320db41e_0_2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96320db41e_0_2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96320db41e_0_2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163</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10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4" name="Google Shape;1274;p10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9: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39" name="Google Shape;339;p9: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naslovna stran">
  <p:cSld name="naslovna stran">
    <p:spTree>
      <p:nvGrpSpPr>
        <p:cNvPr id="1" name="Shape 17"/>
        <p:cNvGrpSpPr/>
        <p:nvPr/>
      </p:nvGrpSpPr>
      <p:grpSpPr>
        <a:xfrm>
          <a:off x="0" y="0"/>
          <a:ext cx="0" cy="0"/>
          <a:chOff x="0" y="0"/>
          <a:chExt cx="0" cy="0"/>
        </a:xfrm>
      </p:grpSpPr>
      <p:sp>
        <p:nvSpPr>
          <p:cNvPr id="18" name="Google Shape;18;p104"/>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4"/>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1" name="Google Shape;21;p104"/>
          <p:cNvSpPr txBox="1">
            <a:spLocks noGrp="1"/>
          </p:cNvSpPr>
          <p:nvPr>
            <p:ph type="ctrTitle"/>
          </p:nvPr>
        </p:nvSpPr>
        <p:spPr>
          <a:xfrm>
            <a:off x="322884" y="1346870"/>
            <a:ext cx="8397228" cy="1465252"/>
          </a:xfrm>
          <a:prstGeom prst="rect">
            <a:avLst/>
          </a:prstGeom>
          <a:noFill/>
          <a:ln>
            <a:noFill/>
          </a:ln>
        </p:spPr>
        <p:txBody>
          <a:bodyPr spcFirstLastPara="1" wrap="square" lIns="91425" tIns="45700" rIns="91425" bIns="45700" anchor="t" anchorCtr="0">
            <a:noAutofit/>
          </a:bodyPr>
          <a:lstStyle>
            <a:lvl1pPr lvl="0" algn="l">
              <a:lnSpc>
                <a:spcPct val="113636"/>
              </a:lnSpc>
              <a:spcBef>
                <a:spcPts val="0"/>
              </a:spcBef>
              <a:spcAft>
                <a:spcPts val="0"/>
              </a:spcAft>
              <a:buClr>
                <a:srgbClr val="344447"/>
              </a:buClr>
              <a:buSzPts val="4400"/>
              <a:buFont typeface="Tahoma"/>
              <a:buNone/>
              <a:defRPr sz="4400" b="1" cap="none">
                <a:solidFill>
                  <a:srgbClr val="344447"/>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04"/>
          <p:cNvSpPr txBox="1">
            <a:spLocks noGrp="1"/>
          </p:cNvSpPr>
          <p:nvPr>
            <p:ph type="subTitle" idx="1"/>
          </p:nvPr>
        </p:nvSpPr>
        <p:spPr>
          <a:xfrm>
            <a:off x="326561" y="2816843"/>
            <a:ext cx="8389316" cy="217246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a:spcBef>
                <a:spcPts val="360"/>
              </a:spcBef>
              <a:spcAft>
                <a:spcPts val="0"/>
              </a:spcAft>
              <a:buClr>
                <a:srgbClr val="888889"/>
              </a:buClr>
              <a:buSzPts val="1800"/>
              <a:buNone/>
              <a:defRPr>
                <a:solidFill>
                  <a:srgbClr val="888889"/>
                </a:solidFill>
              </a:defRPr>
            </a:lvl2pPr>
            <a:lvl3pPr lvl="2" algn="ctr">
              <a:spcBef>
                <a:spcPts val="320"/>
              </a:spcBef>
              <a:spcAft>
                <a:spcPts val="0"/>
              </a:spcAft>
              <a:buClr>
                <a:srgbClr val="888889"/>
              </a:buClr>
              <a:buSzPts val="1600"/>
              <a:buNone/>
              <a:defRPr>
                <a:solidFill>
                  <a:srgbClr val="888889"/>
                </a:solidFill>
              </a:defRPr>
            </a:lvl3pPr>
            <a:lvl4pPr lvl="3" algn="ctr">
              <a:spcBef>
                <a:spcPts val="280"/>
              </a:spcBef>
              <a:spcAft>
                <a:spcPts val="0"/>
              </a:spcAft>
              <a:buClr>
                <a:srgbClr val="888889"/>
              </a:buClr>
              <a:buSzPts val="1400"/>
              <a:buNone/>
              <a:defRPr>
                <a:solidFill>
                  <a:srgbClr val="888889"/>
                </a:solidFill>
              </a:defRPr>
            </a:lvl4pPr>
            <a:lvl5pPr lvl="4" algn="ctr">
              <a:spcBef>
                <a:spcPts val="240"/>
              </a:spcBef>
              <a:spcAft>
                <a:spcPts val="0"/>
              </a:spcAft>
              <a:buClr>
                <a:srgbClr val="888889"/>
              </a:buClr>
              <a:buSzPts val="1200"/>
              <a:buNone/>
              <a:defRPr>
                <a:solidFill>
                  <a:srgbClr val="888889"/>
                </a:solidFill>
              </a:defRPr>
            </a:lvl5pPr>
            <a:lvl6pPr lvl="5" algn="ctr">
              <a:spcBef>
                <a:spcPts val="400"/>
              </a:spcBef>
              <a:spcAft>
                <a:spcPts val="0"/>
              </a:spcAft>
              <a:buClr>
                <a:srgbClr val="888889"/>
              </a:buClr>
              <a:buSzPts val="2000"/>
              <a:buNone/>
              <a:defRPr>
                <a:solidFill>
                  <a:srgbClr val="888889"/>
                </a:solidFill>
              </a:defRPr>
            </a:lvl6pPr>
            <a:lvl7pPr lvl="6" algn="ctr">
              <a:spcBef>
                <a:spcPts val="400"/>
              </a:spcBef>
              <a:spcAft>
                <a:spcPts val="0"/>
              </a:spcAft>
              <a:buClr>
                <a:srgbClr val="888889"/>
              </a:buClr>
              <a:buSzPts val="2000"/>
              <a:buNone/>
              <a:defRPr>
                <a:solidFill>
                  <a:srgbClr val="888889"/>
                </a:solidFill>
              </a:defRPr>
            </a:lvl7pPr>
            <a:lvl8pPr lvl="7" algn="ctr">
              <a:spcBef>
                <a:spcPts val="400"/>
              </a:spcBef>
              <a:spcAft>
                <a:spcPts val="0"/>
              </a:spcAft>
              <a:buClr>
                <a:srgbClr val="888889"/>
              </a:buClr>
              <a:buSzPts val="2000"/>
              <a:buNone/>
              <a:defRPr>
                <a:solidFill>
                  <a:srgbClr val="888889"/>
                </a:solidFill>
              </a:defRPr>
            </a:lvl8pPr>
            <a:lvl9pPr lvl="8" algn="ctr">
              <a:spcBef>
                <a:spcPts val="400"/>
              </a:spcBef>
              <a:spcAft>
                <a:spcPts val="0"/>
              </a:spcAft>
              <a:buClr>
                <a:srgbClr val="888889"/>
              </a:buClr>
              <a:buSzPts val="2000"/>
              <a:buNone/>
              <a:defRPr>
                <a:solidFill>
                  <a:srgbClr val="88888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5"/>
        <p:cNvGrpSpPr/>
        <p:nvPr/>
      </p:nvGrpSpPr>
      <p:grpSpPr>
        <a:xfrm>
          <a:off x="0" y="0"/>
          <a:ext cx="0" cy="0"/>
          <a:chOff x="0" y="0"/>
          <a:chExt cx="0" cy="0"/>
        </a:xfrm>
      </p:grpSpPr>
      <p:sp>
        <p:nvSpPr>
          <p:cNvPr id="116" name="Google Shape;116;p11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15"/>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Content">
  <p:cSld name="Title, Text, and Content">
    <p:spTree>
      <p:nvGrpSpPr>
        <p:cNvPr id="1" name="Shape 118"/>
        <p:cNvGrpSpPr/>
        <p:nvPr/>
      </p:nvGrpSpPr>
      <p:grpSpPr>
        <a:xfrm>
          <a:off x="0" y="0"/>
          <a:ext cx="0" cy="0"/>
          <a:chOff x="0" y="0"/>
          <a:chExt cx="0" cy="0"/>
        </a:xfrm>
      </p:grpSpPr>
      <p:sp>
        <p:nvSpPr>
          <p:cNvPr id="119" name="Google Shape;119;p116"/>
          <p:cNvSpPr txBox="1">
            <a:spLocks noGrp="1"/>
          </p:cNvSpPr>
          <p:nvPr>
            <p:ph type="body" idx="1"/>
          </p:nvPr>
        </p:nvSpPr>
        <p:spPr>
          <a:xfrm>
            <a:off x="381002" y="1333500"/>
            <a:ext cx="4038599" cy="127132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16"/>
          <p:cNvSpPr txBox="1">
            <a:spLocks noGrp="1"/>
          </p:cNvSpPr>
          <p:nvPr>
            <p:ph type="body" idx="2"/>
          </p:nvPr>
        </p:nvSpPr>
        <p:spPr>
          <a:xfrm>
            <a:off x="4572000" y="1333500"/>
            <a:ext cx="4038600" cy="127132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 name="Google Shape;121;p116"/>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16"/>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lvl="0" algn="ctr">
              <a:lnSpc>
                <a:spcPct val="66666"/>
              </a:lnSpc>
              <a:spcBef>
                <a:spcPts val="0"/>
              </a:spcBef>
              <a:spcAft>
                <a:spcPts val="0"/>
              </a:spcAft>
              <a:buClr>
                <a:srgbClr val="344447"/>
              </a:buClr>
              <a:buSzPts val="4500"/>
              <a:buFont typeface="Tahoma"/>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360"/>
              </a:spcBef>
              <a:spcAft>
                <a:spcPts val="0"/>
              </a:spcAft>
              <a:buClr>
                <a:srgbClr val="344447"/>
              </a:buClr>
              <a:buSzPts val="1800"/>
              <a:buNone/>
              <a:defRPr sz="1800"/>
            </a:lvl1pPr>
            <a:lvl2pPr lvl="1" algn="ctr">
              <a:lnSpc>
                <a:spcPct val="100000"/>
              </a:lnSpc>
              <a:spcBef>
                <a:spcPts val="300"/>
              </a:spcBef>
              <a:spcAft>
                <a:spcPts val="0"/>
              </a:spcAft>
              <a:buClr>
                <a:srgbClr val="344447"/>
              </a:buClr>
              <a:buSzPts val="1500"/>
              <a:buNone/>
              <a:defRPr sz="1500"/>
            </a:lvl2pPr>
            <a:lvl3pPr lvl="2" algn="ctr">
              <a:lnSpc>
                <a:spcPct val="100000"/>
              </a:lnSpc>
              <a:spcBef>
                <a:spcPts val="270"/>
              </a:spcBef>
              <a:spcAft>
                <a:spcPts val="0"/>
              </a:spcAft>
              <a:buClr>
                <a:srgbClr val="344447"/>
              </a:buClr>
              <a:buSzPts val="1350"/>
              <a:buNone/>
              <a:defRPr sz="1350"/>
            </a:lvl3pPr>
            <a:lvl4pPr lvl="3" algn="ctr">
              <a:lnSpc>
                <a:spcPct val="100000"/>
              </a:lnSpc>
              <a:spcBef>
                <a:spcPts val="240"/>
              </a:spcBef>
              <a:spcAft>
                <a:spcPts val="0"/>
              </a:spcAft>
              <a:buClr>
                <a:srgbClr val="344447"/>
              </a:buClr>
              <a:buSzPts val="1200"/>
              <a:buNone/>
              <a:defRPr sz="1200"/>
            </a:lvl4pPr>
            <a:lvl5pPr lvl="4" algn="ctr">
              <a:lnSpc>
                <a:spcPct val="100000"/>
              </a:lnSpc>
              <a:spcBef>
                <a:spcPts val="240"/>
              </a:spcBef>
              <a:spcAft>
                <a:spcPts val="0"/>
              </a:spcAft>
              <a:buClr>
                <a:srgbClr val="344447"/>
              </a:buClr>
              <a:buSzPts val="1200"/>
              <a:buNone/>
              <a:defRPr sz="1200"/>
            </a:lvl5pPr>
            <a:lvl6pPr lvl="5" algn="ctr">
              <a:lnSpc>
                <a:spcPct val="100000"/>
              </a:lnSpc>
              <a:spcBef>
                <a:spcPts val="240"/>
              </a:spcBef>
              <a:spcAft>
                <a:spcPts val="0"/>
              </a:spcAft>
              <a:buClr>
                <a:schemeClr val="dk1"/>
              </a:buClr>
              <a:buSzPts val="1200"/>
              <a:buNone/>
              <a:defRPr sz="1200"/>
            </a:lvl6pPr>
            <a:lvl7pPr lvl="6" algn="ctr">
              <a:lnSpc>
                <a:spcPct val="100000"/>
              </a:lnSpc>
              <a:spcBef>
                <a:spcPts val="240"/>
              </a:spcBef>
              <a:spcAft>
                <a:spcPts val="0"/>
              </a:spcAft>
              <a:buClr>
                <a:schemeClr val="dk1"/>
              </a:buClr>
              <a:buSzPts val="1200"/>
              <a:buNone/>
              <a:defRPr sz="1200"/>
            </a:lvl7pPr>
            <a:lvl8pPr lvl="7" algn="ctr">
              <a:lnSpc>
                <a:spcPct val="100000"/>
              </a:lnSpc>
              <a:spcBef>
                <a:spcPts val="240"/>
              </a:spcBef>
              <a:spcAft>
                <a:spcPts val="0"/>
              </a:spcAft>
              <a:buClr>
                <a:schemeClr val="dk1"/>
              </a:buClr>
              <a:buSzPts val="1200"/>
              <a:buNone/>
              <a:defRPr sz="1200"/>
            </a:lvl8pPr>
            <a:lvl9pPr lvl="8" algn="ctr">
              <a:lnSpc>
                <a:spcPct val="100000"/>
              </a:lnSpc>
              <a:spcBef>
                <a:spcPts val="240"/>
              </a:spcBef>
              <a:spcAft>
                <a:spcPts val="0"/>
              </a:spcAft>
              <a:buClr>
                <a:schemeClr val="dk1"/>
              </a:buClr>
              <a:buSzPts val="1200"/>
              <a:buNone/>
              <a:defRPr sz="1200"/>
            </a:lvl9pPr>
          </a:lstStyle>
          <a:p>
            <a:endParaRPr/>
          </a:p>
        </p:txBody>
      </p:sp>
      <p:sp>
        <p:nvSpPr>
          <p:cNvPr id="20" name="Google Shape;20;p17"/>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sl-SI"/>
              <a:t>‹#›</a:t>
            </a:fld>
            <a:endParaRPr/>
          </a:p>
        </p:txBody>
      </p:sp>
    </p:spTree>
    <p:extLst>
      <p:ext uri="{BB962C8B-B14F-4D97-AF65-F5344CB8AC3E}">
        <p14:creationId xmlns:p14="http://schemas.microsoft.com/office/powerpoint/2010/main" val="3750998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63335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4160832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366299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281921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996897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537583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46661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Tree>
  </p:cSld>
  <p:clrMapOvr>
    <a:masterClrMapping/>
  </p:clrMapOvr>
  <p:transition>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13871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28730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aslovna stran">
  <p:cSld name="naslovna stran">
    <p:spTree>
      <p:nvGrpSpPr>
        <p:cNvPr id="1" name="Shape 131"/>
        <p:cNvGrpSpPr/>
        <p:nvPr/>
      </p:nvGrpSpPr>
      <p:grpSpPr>
        <a:xfrm>
          <a:off x="0" y="0"/>
          <a:ext cx="0" cy="0"/>
          <a:chOff x="0" y="0"/>
          <a:chExt cx="0" cy="0"/>
        </a:xfrm>
      </p:grpSpPr>
      <p:sp>
        <p:nvSpPr>
          <p:cNvPr id="132" name="Google Shape;132;g94c9480fe8_1_947"/>
          <p:cNvSpPr txBox="1">
            <a:spLocks noGrp="1"/>
          </p:cNvSpPr>
          <p:nvPr>
            <p:ph type="dt" idx="10"/>
          </p:nvPr>
        </p:nvSpPr>
        <p:spPr>
          <a:xfrm>
            <a:off x="7235845" y="5233459"/>
            <a:ext cx="1070100" cy="291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3" name="Google Shape;133;g94c9480fe8_1_947"/>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g94c9480fe8_1_94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35" name="Google Shape;135;g94c9480fe8_1_947"/>
          <p:cNvSpPr txBox="1">
            <a:spLocks noGrp="1"/>
          </p:cNvSpPr>
          <p:nvPr>
            <p:ph type="ctrTitle"/>
          </p:nvPr>
        </p:nvSpPr>
        <p:spPr>
          <a:xfrm>
            <a:off x="322884" y="1346870"/>
            <a:ext cx="8397300" cy="1465200"/>
          </a:xfrm>
          <a:prstGeom prst="rect">
            <a:avLst/>
          </a:prstGeom>
          <a:noFill/>
          <a:ln>
            <a:noFill/>
          </a:ln>
        </p:spPr>
        <p:txBody>
          <a:bodyPr spcFirstLastPara="1" wrap="square" lIns="91425" tIns="45700" rIns="91425" bIns="45700" anchor="t" anchorCtr="0">
            <a:noAutofit/>
          </a:bodyPr>
          <a:lstStyle>
            <a:lvl1pPr lvl="0" algn="l" rtl="0">
              <a:lnSpc>
                <a:spcPct val="113636"/>
              </a:lnSpc>
              <a:spcBef>
                <a:spcPts val="0"/>
              </a:spcBef>
              <a:spcAft>
                <a:spcPts val="0"/>
              </a:spcAft>
              <a:buClr>
                <a:srgbClr val="344447"/>
              </a:buClr>
              <a:buSzPts val="4400"/>
              <a:buFont typeface="Tahoma"/>
              <a:buNone/>
              <a:defRPr sz="4400" b="1" cap="none">
                <a:solidFill>
                  <a:srgbClr val="344447"/>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6" name="Google Shape;136;g94c9480fe8_1_947"/>
          <p:cNvSpPr txBox="1">
            <a:spLocks noGrp="1"/>
          </p:cNvSpPr>
          <p:nvPr>
            <p:ph type="subTitle" idx="1"/>
          </p:nvPr>
        </p:nvSpPr>
        <p:spPr>
          <a:xfrm>
            <a:off x="326561" y="2816843"/>
            <a:ext cx="8389200" cy="21726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rtl="0">
              <a:spcBef>
                <a:spcPts val="360"/>
              </a:spcBef>
              <a:spcAft>
                <a:spcPts val="0"/>
              </a:spcAft>
              <a:buClr>
                <a:srgbClr val="888889"/>
              </a:buClr>
              <a:buSzPts val="1800"/>
              <a:buNone/>
              <a:defRPr>
                <a:solidFill>
                  <a:srgbClr val="888889"/>
                </a:solidFill>
              </a:defRPr>
            </a:lvl2pPr>
            <a:lvl3pPr lvl="2" algn="ctr" rtl="0">
              <a:spcBef>
                <a:spcPts val="320"/>
              </a:spcBef>
              <a:spcAft>
                <a:spcPts val="0"/>
              </a:spcAft>
              <a:buClr>
                <a:srgbClr val="888889"/>
              </a:buClr>
              <a:buSzPts val="1600"/>
              <a:buNone/>
              <a:defRPr>
                <a:solidFill>
                  <a:srgbClr val="888889"/>
                </a:solidFill>
              </a:defRPr>
            </a:lvl3pPr>
            <a:lvl4pPr lvl="3" algn="ctr" rtl="0">
              <a:spcBef>
                <a:spcPts val="280"/>
              </a:spcBef>
              <a:spcAft>
                <a:spcPts val="0"/>
              </a:spcAft>
              <a:buClr>
                <a:srgbClr val="888889"/>
              </a:buClr>
              <a:buSzPts val="1400"/>
              <a:buNone/>
              <a:defRPr>
                <a:solidFill>
                  <a:srgbClr val="888889"/>
                </a:solidFill>
              </a:defRPr>
            </a:lvl4pPr>
            <a:lvl5pPr lvl="4" algn="ctr" rtl="0">
              <a:spcBef>
                <a:spcPts val="240"/>
              </a:spcBef>
              <a:spcAft>
                <a:spcPts val="0"/>
              </a:spcAft>
              <a:buClr>
                <a:srgbClr val="888889"/>
              </a:buClr>
              <a:buSzPts val="1200"/>
              <a:buNone/>
              <a:defRPr>
                <a:solidFill>
                  <a:srgbClr val="888889"/>
                </a:solidFill>
              </a:defRPr>
            </a:lvl5pPr>
            <a:lvl6pPr lvl="5" algn="ctr" rtl="0">
              <a:spcBef>
                <a:spcPts val="400"/>
              </a:spcBef>
              <a:spcAft>
                <a:spcPts val="0"/>
              </a:spcAft>
              <a:buClr>
                <a:srgbClr val="888889"/>
              </a:buClr>
              <a:buSzPts val="2000"/>
              <a:buNone/>
              <a:defRPr>
                <a:solidFill>
                  <a:srgbClr val="888889"/>
                </a:solidFill>
              </a:defRPr>
            </a:lvl6pPr>
            <a:lvl7pPr lvl="6" algn="ctr" rtl="0">
              <a:spcBef>
                <a:spcPts val="400"/>
              </a:spcBef>
              <a:spcAft>
                <a:spcPts val="0"/>
              </a:spcAft>
              <a:buClr>
                <a:srgbClr val="888889"/>
              </a:buClr>
              <a:buSzPts val="2000"/>
              <a:buNone/>
              <a:defRPr>
                <a:solidFill>
                  <a:srgbClr val="888889"/>
                </a:solidFill>
              </a:defRPr>
            </a:lvl7pPr>
            <a:lvl8pPr lvl="7" algn="ctr" rtl="0">
              <a:spcBef>
                <a:spcPts val="400"/>
              </a:spcBef>
              <a:spcAft>
                <a:spcPts val="0"/>
              </a:spcAft>
              <a:buClr>
                <a:srgbClr val="888889"/>
              </a:buClr>
              <a:buSzPts val="2000"/>
              <a:buNone/>
              <a:defRPr>
                <a:solidFill>
                  <a:srgbClr val="888889"/>
                </a:solidFill>
              </a:defRPr>
            </a:lvl8pPr>
            <a:lvl9pPr lvl="8" algn="ctr" rtl="0">
              <a:spcBef>
                <a:spcPts val="400"/>
              </a:spcBef>
              <a:spcAft>
                <a:spcPts val="0"/>
              </a:spcAft>
              <a:buClr>
                <a:srgbClr val="888889"/>
              </a:buClr>
              <a:buSzPts val="2000"/>
              <a:buNone/>
              <a:defRPr>
                <a:solidFill>
                  <a:srgbClr val="888889"/>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7"/>
        <p:cNvGrpSpPr/>
        <p:nvPr/>
      </p:nvGrpSpPr>
      <p:grpSpPr>
        <a:xfrm>
          <a:off x="0" y="0"/>
          <a:ext cx="0" cy="0"/>
          <a:chOff x="0" y="0"/>
          <a:chExt cx="0" cy="0"/>
        </a:xfrm>
      </p:grpSpPr>
    </p:spTree>
  </p:cSld>
  <p:clrMapOvr>
    <a:masterClrMapping/>
  </p:clrMapOvr>
  <p:transition>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pis">
  <p:cSld name="opis">
    <p:spTree>
      <p:nvGrpSpPr>
        <p:cNvPr id="1" name="Shape 138"/>
        <p:cNvGrpSpPr/>
        <p:nvPr/>
      </p:nvGrpSpPr>
      <p:grpSpPr>
        <a:xfrm>
          <a:off x="0" y="0"/>
          <a:ext cx="0" cy="0"/>
          <a:chOff x="0" y="0"/>
          <a:chExt cx="0" cy="0"/>
        </a:xfrm>
      </p:grpSpPr>
      <p:sp>
        <p:nvSpPr>
          <p:cNvPr id="139" name="Google Shape;139;g94c9480fe8_1_954"/>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g94c9480fe8_1_954"/>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41" name="Google Shape;141;g94c9480fe8_1_954"/>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g94c9480fe8_1_954"/>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04800" algn="l" rtl="0">
              <a:spcBef>
                <a:spcPts val="240"/>
              </a:spcBef>
              <a:spcAft>
                <a:spcPts val="0"/>
              </a:spcAft>
              <a:buClr>
                <a:srgbClr val="344447"/>
              </a:buClr>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naslovna stran">
  <p:cSld name="1_naslovna stran">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g94c9480fe8_1_959"/>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g94c9480fe8_1_95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46" name="Google Shape;146;g94c9480fe8_1_959"/>
          <p:cNvSpPr txBox="1">
            <a:spLocks noGrp="1"/>
          </p:cNvSpPr>
          <p:nvPr>
            <p:ph type="ctrTitle"/>
          </p:nvPr>
        </p:nvSpPr>
        <p:spPr>
          <a:xfrm>
            <a:off x="322884" y="439749"/>
            <a:ext cx="8397300" cy="663300"/>
          </a:xfrm>
          <a:prstGeom prst="rect">
            <a:avLst/>
          </a:prstGeom>
          <a:noFill/>
          <a:ln>
            <a:noFill/>
          </a:ln>
        </p:spPr>
        <p:txBody>
          <a:bodyPr spcFirstLastPara="1" wrap="square" lIns="91425" tIns="45700" rIns="91425" bIns="45700" anchor="t" anchorCtr="0">
            <a:noAutofit/>
          </a:bodyPr>
          <a:lstStyle>
            <a:lvl1pPr lvl="0" algn="l" rtl="0">
              <a:lnSpc>
                <a:spcPct val="125000"/>
              </a:lnSpc>
              <a:spcBef>
                <a:spcPts val="0"/>
              </a:spcBef>
              <a:spcAft>
                <a:spcPts val="0"/>
              </a:spcAft>
              <a:buClr>
                <a:srgbClr val="344447"/>
              </a:buClr>
              <a:buSzPts val="4000"/>
              <a:buFont typeface="Tahoma"/>
              <a:buNone/>
              <a:defRPr sz="4000" b="1" cap="none">
                <a:solidFill>
                  <a:srgbClr val="344447"/>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g94c9480fe8_1_959"/>
          <p:cNvSpPr txBox="1">
            <a:spLocks noGrp="1"/>
          </p:cNvSpPr>
          <p:nvPr>
            <p:ph type="subTitle" idx="1"/>
          </p:nvPr>
        </p:nvSpPr>
        <p:spPr>
          <a:xfrm>
            <a:off x="320424" y="1153498"/>
            <a:ext cx="8389200" cy="712200"/>
          </a:xfrm>
          <a:prstGeom prst="rect">
            <a:avLst/>
          </a:prstGeom>
          <a:noFill/>
          <a:ln>
            <a:noFill/>
          </a:ln>
        </p:spPr>
        <p:txBody>
          <a:bodyPr spcFirstLastPara="1" wrap="square" lIns="91425" tIns="45700" rIns="91425" bIns="45700" anchor="t" anchorCtr="0">
            <a:noAutofit/>
          </a:bodyPr>
          <a:lstStyle>
            <a:lvl1pPr lvl="0" algn="l" rtl="0">
              <a:lnSpc>
                <a:spcPct val="75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rtl="0">
              <a:spcBef>
                <a:spcPts val="360"/>
              </a:spcBef>
              <a:spcAft>
                <a:spcPts val="0"/>
              </a:spcAft>
              <a:buClr>
                <a:srgbClr val="888889"/>
              </a:buClr>
              <a:buSzPts val="1800"/>
              <a:buNone/>
              <a:defRPr>
                <a:solidFill>
                  <a:srgbClr val="888889"/>
                </a:solidFill>
              </a:defRPr>
            </a:lvl2pPr>
            <a:lvl3pPr lvl="2" algn="ctr" rtl="0">
              <a:spcBef>
                <a:spcPts val="320"/>
              </a:spcBef>
              <a:spcAft>
                <a:spcPts val="0"/>
              </a:spcAft>
              <a:buClr>
                <a:srgbClr val="888889"/>
              </a:buClr>
              <a:buSzPts val="1600"/>
              <a:buNone/>
              <a:defRPr>
                <a:solidFill>
                  <a:srgbClr val="888889"/>
                </a:solidFill>
              </a:defRPr>
            </a:lvl3pPr>
            <a:lvl4pPr lvl="3" algn="ctr" rtl="0">
              <a:spcBef>
                <a:spcPts val="280"/>
              </a:spcBef>
              <a:spcAft>
                <a:spcPts val="0"/>
              </a:spcAft>
              <a:buClr>
                <a:srgbClr val="888889"/>
              </a:buClr>
              <a:buSzPts val="1400"/>
              <a:buNone/>
              <a:defRPr>
                <a:solidFill>
                  <a:srgbClr val="888889"/>
                </a:solidFill>
              </a:defRPr>
            </a:lvl4pPr>
            <a:lvl5pPr lvl="4" algn="ctr" rtl="0">
              <a:spcBef>
                <a:spcPts val="240"/>
              </a:spcBef>
              <a:spcAft>
                <a:spcPts val="0"/>
              </a:spcAft>
              <a:buClr>
                <a:srgbClr val="888889"/>
              </a:buClr>
              <a:buSzPts val="1200"/>
              <a:buNone/>
              <a:defRPr>
                <a:solidFill>
                  <a:srgbClr val="888889"/>
                </a:solidFill>
              </a:defRPr>
            </a:lvl5pPr>
            <a:lvl6pPr lvl="5" algn="ctr" rtl="0">
              <a:spcBef>
                <a:spcPts val="400"/>
              </a:spcBef>
              <a:spcAft>
                <a:spcPts val="0"/>
              </a:spcAft>
              <a:buClr>
                <a:srgbClr val="888889"/>
              </a:buClr>
              <a:buSzPts val="2000"/>
              <a:buNone/>
              <a:defRPr>
                <a:solidFill>
                  <a:srgbClr val="888889"/>
                </a:solidFill>
              </a:defRPr>
            </a:lvl6pPr>
            <a:lvl7pPr lvl="6" algn="ctr" rtl="0">
              <a:spcBef>
                <a:spcPts val="400"/>
              </a:spcBef>
              <a:spcAft>
                <a:spcPts val="0"/>
              </a:spcAft>
              <a:buClr>
                <a:srgbClr val="888889"/>
              </a:buClr>
              <a:buSzPts val="2000"/>
              <a:buNone/>
              <a:defRPr>
                <a:solidFill>
                  <a:srgbClr val="888889"/>
                </a:solidFill>
              </a:defRPr>
            </a:lvl7pPr>
            <a:lvl8pPr lvl="7" algn="ctr" rtl="0">
              <a:spcBef>
                <a:spcPts val="400"/>
              </a:spcBef>
              <a:spcAft>
                <a:spcPts val="0"/>
              </a:spcAft>
              <a:buClr>
                <a:srgbClr val="888889"/>
              </a:buClr>
              <a:buSzPts val="2000"/>
              <a:buNone/>
              <a:defRPr>
                <a:solidFill>
                  <a:srgbClr val="888889"/>
                </a:solidFill>
              </a:defRPr>
            </a:lvl8pPr>
            <a:lvl9pPr lvl="8" algn="ctr" rtl="0">
              <a:spcBef>
                <a:spcPts val="400"/>
              </a:spcBef>
              <a:spcAft>
                <a:spcPts val="0"/>
              </a:spcAft>
              <a:buClr>
                <a:srgbClr val="888889"/>
              </a:buClr>
              <a:buSzPts val="2000"/>
              <a:buNone/>
              <a:defRPr>
                <a:solidFill>
                  <a:srgbClr val="888889"/>
                </a:solidFill>
              </a:defRPr>
            </a:lvl9pPr>
          </a:lstStyle>
          <a:p>
            <a:endParaRPr/>
          </a:p>
        </p:txBody>
      </p:sp>
      <p:sp>
        <p:nvSpPr>
          <p:cNvPr id="148" name="Google Shape;148;g94c9480fe8_1_959"/>
          <p:cNvSpPr/>
          <p:nvPr/>
        </p:nvSpPr>
        <p:spPr>
          <a:xfrm>
            <a:off x="0" y="0"/>
            <a:ext cx="9144000" cy="45600"/>
          </a:xfrm>
          <a:prstGeom prst="rect">
            <a:avLst/>
          </a:prstGeom>
          <a:solidFill>
            <a:srgbClr val="88B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ference">
  <p:cSld name="reference">
    <p:spTree>
      <p:nvGrpSpPr>
        <p:cNvPr id="1" name="Shape 149"/>
        <p:cNvGrpSpPr/>
        <p:nvPr/>
      </p:nvGrpSpPr>
      <p:grpSpPr>
        <a:xfrm>
          <a:off x="0" y="0"/>
          <a:ext cx="0" cy="0"/>
          <a:chOff x="0" y="0"/>
          <a:chExt cx="0" cy="0"/>
        </a:xfrm>
      </p:grpSpPr>
      <p:sp>
        <p:nvSpPr>
          <p:cNvPr id="150" name="Google Shape;150;g94c9480fe8_1_96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g94c9480fe8_1_965"/>
          <p:cNvSpPr txBox="1">
            <a:spLocks noGrp="1"/>
          </p:cNvSpPr>
          <p:nvPr>
            <p:ph type="body" idx="1"/>
          </p:nvPr>
        </p:nvSpPr>
        <p:spPr>
          <a:xfrm>
            <a:off x="349509" y="1419419"/>
            <a:ext cx="2520000" cy="16014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solidFill>
                  <a:srgbClr val="344447"/>
                </a:solidFill>
              </a:defRPr>
            </a:lvl1pPr>
            <a:lvl2pPr marL="914400" lvl="1" indent="-228600" algn="l" rtl="0">
              <a:spcBef>
                <a:spcPts val="360"/>
              </a:spcBef>
              <a:spcAft>
                <a:spcPts val="0"/>
              </a:spcAft>
              <a:buClr>
                <a:srgbClr val="344447"/>
              </a:buClr>
              <a:buSzPts val="1800"/>
              <a:buNone/>
              <a:defRPr>
                <a:solidFill>
                  <a:srgbClr val="344447"/>
                </a:solidFill>
              </a:defRPr>
            </a:lvl2pPr>
            <a:lvl3pPr marL="1371600" lvl="2" indent="-228600" algn="l" rtl="0">
              <a:spcBef>
                <a:spcPts val="320"/>
              </a:spcBef>
              <a:spcAft>
                <a:spcPts val="0"/>
              </a:spcAft>
              <a:buClr>
                <a:srgbClr val="344447"/>
              </a:buClr>
              <a:buSzPts val="1600"/>
              <a:buNone/>
              <a:defRPr>
                <a:solidFill>
                  <a:srgbClr val="344447"/>
                </a:solidFill>
              </a:defRPr>
            </a:lvl3pPr>
            <a:lvl4pPr marL="1828800" lvl="3" indent="-228600" algn="l" rtl="0">
              <a:spcBef>
                <a:spcPts val="300"/>
              </a:spcBef>
              <a:spcAft>
                <a:spcPts val="0"/>
              </a:spcAft>
              <a:buClr>
                <a:srgbClr val="344447"/>
              </a:buClr>
              <a:buSzPts val="1400"/>
              <a:buNone/>
              <a:defRPr>
                <a:solidFill>
                  <a:srgbClr val="344447"/>
                </a:solidFill>
              </a:defRPr>
            </a:lvl4pPr>
            <a:lvl5pPr marL="2286000" lvl="4" indent="-228600" algn="l" rtl="0">
              <a:spcBef>
                <a:spcPts val="300"/>
              </a:spcBef>
              <a:spcAft>
                <a:spcPts val="0"/>
              </a:spcAft>
              <a:buClr>
                <a:srgbClr val="344447"/>
              </a:buClr>
              <a:buSzPts val="1200"/>
              <a:buNone/>
              <a:defRPr>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2" name="Google Shape;152;g94c9480fe8_1_965"/>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53" name="Google Shape;153;g94c9480fe8_1_965"/>
          <p:cNvSpPr txBox="1">
            <a:spLocks noGrp="1"/>
          </p:cNvSpPr>
          <p:nvPr>
            <p:ph type="body" idx="2"/>
          </p:nvPr>
        </p:nvSpPr>
        <p:spPr>
          <a:xfrm>
            <a:off x="3369372" y="1421005"/>
            <a:ext cx="5222400" cy="16002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4" name="Google Shape;154;g94c9480fe8_1_965"/>
          <p:cNvSpPr txBox="1">
            <a:spLocks noGrp="1"/>
          </p:cNvSpPr>
          <p:nvPr>
            <p:ph type="body" idx="3"/>
          </p:nvPr>
        </p:nvSpPr>
        <p:spPr>
          <a:xfrm>
            <a:off x="347055" y="3326872"/>
            <a:ext cx="2520000" cy="16014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solidFill>
                  <a:srgbClr val="344447"/>
                </a:solidFill>
              </a:defRPr>
            </a:lvl1pPr>
            <a:lvl2pPr marL="914400" lvl="1" indent="-228600" algn="l" rtl="0">
              <a:spcBef>
                <a:spcPts val="360"/>
              </a:spcBef>
              <a:spcAft>
                <a:spcPts val="0"/>
              </a:spcAft>
              <a:buClr>
                <a:srgbClr val="344447"/>
              </a:buClr>
              <a:buSzPts val="1800"/>
              <a:buNone/>
              <a:defRPr>
                <a:solidFill>
                  <a:srgbClr val="344447"/>
                </a:solidFill>
              </a:defRPr>
            </a:lvl2pPr>
            <a:lvl3pPr marL="1371600" lvl="2" indent="-228600" algn="l" rtl="0">
              <a:spcBef>
                <a:spcPts val="320"/>
              </a:spcBef>
              <a:spcAft>
                <a:spcPts val="0"/>
              </a:spcAft>
              <a:buClr>
                <a:srgbClr val="344447"/>
              </a:buClr>
              <a:buSzPts val="1600"/>
              <a:buNone/>
              <a:defRPr>
                <a:solidFill>
                  <a:srgbClr val="344447"/>
                </a:solidFill>
              </a:defRPr>
            </a:lvl3pPr>
            <a:lvl4pPr marL="1828800" lvl="3" indent="-228600" algn="l" rtl="0">
              <a:spcBef>
                <a:spcPts val="300"/>
              </a:spcBef>
              <a:spcAft>
                <a:spcPts val="0"/>
              </a:spcAft>
              <a:buClr>
                <a:srgbClr val="344447"/>
              </a:buClr>
              <a:buSzPts val="1400"/>
              <a:buNone/>
              <a:defRPr>
                <a:solidFill>
                  <a:srgbClr val="344447"/>
                </a:solidFill>
              </a:defRPr>
            </a:lvl4pPr>
            <a:lvl5pPr marL="2286000" lvl="4" indent="-228600" algn="l" rtl="0">
              <a:spcBef>
                <a:spcPts val="300"/>
              </a:spcBef>
              <a:spcAft>
                <a:spcPts val="0"/>
              </a:spcAft>
              <a:buClr>
                <a:srgbClr val="344447"/>
              </a:buClr>
              <a:buSzPts val="1200"/>
              <a:buNone/>
              <a:defRPr>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5" name="Google Shape;155;g94c9480fe8_1_965"/>
          <p:cNvSpPr txBox="1">
            <a:spLocks noGrp="1"/>
          </p:cNvSpPr>
          <p:nvPr>
            <p:ph type="body" idx="4"/>
          </p:nvPr>
        </p:nvSpPr>
        <p:spPr>
          <a:xfrm>
            <a:off x="3366917" y="3328458"/>
            <a:ext cx="5243100" cy="16002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6" name="Google Shape;156;g94c9480fe8_1_965"/>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raf?">
  <p:cSld name="graf?">
    <p:spTree>
      <p:nvGrpSpPr>
        <p:cNvPr id="1" name="Shape 157"/>
        <p:cNvGrpSpPr/>
        <p:nvPr/>
      </p:nvGrpSpPr>
      <p:grpSpPr>
        <a:xfrm>
          <a:off x="0" y="0"/>
          <a:ext cx="0" cy="0"/>
          <a:chOff x="0" y="0"/>
          <a:chExt cx="0" cy="0"/>
        </a:xfrm>
      </p:grpSpPr>
      <p:sp>
        <p:nvSpPr>
          <p:cNvPr id="158" name="Google Shape;158;g94c9480fe8_1_973"/>
          <p:cNvSpPr txBox="1">
            <a:spLocks noGrp="1"/>
          </p:cNvSpPr>
          <p:nvPr>
            <p:ph type="title"/>
          </p:nvPr>
        </p:nvSpPr>
        <p:spPr>
          <a:xfrm>
            <a:off x="360669" y="462634"/>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g94c9480fe8_1_973"/>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60" name="Google Shape;160;g94c9480fe8_1_973"/>
          <p:cNvSpPr txBox="1">
            <a:spLocks noGrp="1"/>
          </p:cNvSpPr>
          <p:nvPr>
            <p:ph type="body" idx="1"/>
          </p:nvPr>
        </p:nvSpPr>
        <p:spPr>
          <a:xfrm>
            <a:off x="368681" y="1414800"/>
            <a:ext cx="25161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1" name="Google Shape;161;g94c9480fe8_1_973"/>
          <p:cNvSpPr txBox="1">
            <a:spLocks noGrp="1"/>
          </p:cNvSpPr>
          <p:nvPr>
            <p:ph type="body" idx="2"/>
          </p:nvPr>
        </p:nvSpPr>
        <p:spPr>
          <a:xfrm>
            <a:off x="374818" y="1737083"/>
            <a:ext cx="37302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2" name="Google Shape;162;g94c9480fe8_1_973"/>
          <p:cNvSpPr txBox="1">
            <a:spLocks noGrp="1"/>
          </p:cNvSpPr>
          <p:nvPr>
            <p:ph type="body" idx="3"/>
          </p:nvPr>
        </p:nvSpPr>
        <p:spPr>
          <a:xfrm>
            <a:off x="368682" y="2064129"/>
            <a:ext cx="30690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3" name="Google Shape;163;g94c9480fe8_1_973"/>
          <p:cNvSpPr txBox="1">
            <a:spLocks noGrp="1"/>
          </p:cNvSpPr>
          <p:nvPr>
            <p:ph type="body" idx="4"/>
          </p:nvPr>
        </p:nvSpPr>
        <p:spPr>
          <a:xfrm>
            <a:off x="368681" y="2391175"/>
            <a:ext cx="41235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4" name="Google Shape;164;g94c9480fe8_1_973"/>
          <p:cNvSpPr txBox="1">
            <a:spLocks noGrp="1"/>
          </p:cNvSpPr>
          <p:nvPr>
            <p:ph type="body" idx="5"/>
          </p:nvPr>
        </p:nvSpPr>
        <p:spPr>
          <a:xfrm>
            <a:off x="368681" y="2713458"/>
            <a:ext cx="39243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5" name="Google Shape;165;g94c9480fe8_1_973"/>
          <p:cNvSpPr txBox="1">
            <a:spLocks noGrp="1"/>
          </p:cNvSpPr>
          <p:nvPr>
            <p:ph type="body" idx="6"/>
          </p:nvPr>
        </p:nvSpPr>
        <p:spPr>
          <a:xfrm>
            <a:off x="368681" y="3035741"/>
            <a:ext cx="26916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6" name="Google Shape;166;g94c9480fe8_1_973"/>
          <p:cNvSpPr txBox="1">
            <a:spLocks noGrp="1"/>
          </p:cNvSpPr>
          <p:nvPr>
            <p:ph type="body" idx="7"/>
          </p:nvPr>
        </p:nvSpPr>
        <p:spPr>
          <a:xfrm>
            <a:off x="368681" y="3358024"/>
            <a:ext cx="34008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7" name="Google Shape;167;g94c9480fe8_1_973"/>
          <p:cNvSpPr txBox="1">
            <a:spLocks noGrp="1"/>
          </p:cNvSpPr>
          <p:nvPr>
            <p:ph type="body" idx="8"/>
          </p:nvPr>
        </p:nvSpPr>
        <p:spPr>
          <a:xfrm>
            <a:off x="374818" y="3680307"/>
            <a:ext cx="30837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8" name="Google Shape;168;g94c9480fe8_1_973"/>
          <p:cNvSpPr txBox="1">
            <a:spLocks noGrp="1"/>
          </p:cNvSpPr>
          <p:nvPr>
            <p:ph type="body" idx="9"/>
          </p:nvPr>
        </p:nvSpPr>
        <p:spPr>
          <a:xfrm>
            <a:off x="368681" y="4007350"/>
            <a:ext cx="23463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9" name="Google Shape;169;g94c9480fe8_1_973"/>
          <p:cNvSpPr txBox="1">
            <a:spLocks noGrp="1"/>
          </p:cNvSpPr>
          <p:nvPr>
            <p:ph type="body" idx="13"/>
          </p:nvPr>
        </p:nvSpPr>
        <p:spPr>
          <a:xfrm>
            <a:off x="5163207" y="1335087"/>
            <a:ext cx="3466500" cy="36861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0" name="Google Shape;170;g94c9480fe8_1_973"/>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kreativni opis">
  <p:cSld name="kreativni opis">
    <p:spTree>
      <p:nvGrpSpPr>
        <p:cNvPr id="1" name="Shape 171"/>
        <p:cNvGrpSpPr/>
        <p:nvPr/>
      </p:nvGrpSpPr>
      <p:grpSpPr>
        <a:xfrm>
          <a:off x="0" y="0"/>
          <a:ext cx="0" cy="0"/>
          <a:chOff x="0" y="0"/>
          <a:chExt cx="0" cy="0"/>
        </a:xfrm>
      </p:grpSpPr>
      <p:sp>
        <p:nvSpPr>
          <p:cNvPr id="172" name="Google Shape;172;g94c9480fe8_1_987"/>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g94c9480fe8_1_98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74" name="Google Shape;174;g94c9480fe8_1_987"/>
          <p:cNvSpPr txBox="1">
            <a:spLocks noGrp="1"/>
          </p:cNvSpPr>
          <p:nvPr>
            <p:ph type="body" idx="1"/>
          </p:nvPr>
        </p:nvSpPr>
        <p:spPr>
          <a:xfrm rot="-2700000">
            <a:off x="277610"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5" name="Google Shape;175;g94c9480fe8_1_987"/>
          <p:cNvSpPr txBox="1">
            <a:spLocks noGrp="1"/>
          </p:cNvSpPr>
          <p:nvPr>
            <p:ph type="body" idx="2"/>
          </p:nvPr>
        </p:nvSpPr>
        <p:spPr>
          <a:xfrm rot="-2700000">
            <a:off x="729927" y="262001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6" name="Google Shape;176;g94c9480fe8_1_987"/>
          <p:cNvSpPr txBox="1">
            <a:spLocks noGrp="1"/>
          </p:cNvSpPr>
          <p:nvPr>
            <p:ph type="body" idx="3"/>
          </p:nvPr>
        </p:nvSpPr>
        <p:spPr>
          <a:xfrm rot="-2700000">
            <a:off x="962370" y="271510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7" name="Google Shape;177;g94c9480fe8_1_987"/>
          <p:cNvSpPr txBox="1">
            <a:spLocks noGrp="1"/>
          </p:cNvSpPr>
          <p:nvPr>
            <p:ph type="body" idx="4"/>
          </p:nvPr>
        </p:nvSpPr>
        <p:spPr>
          <a:xfrm rot="-2700000">
            <a:off x="975697" y="302844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8" name="Google Shape;178;g94c9480fe8_1_987"/>
          <p:cNvSpPr txBox="1">
            <a:spLocks noGrp="1"/>
          </p:cNvSpPr>
          <p:nvPr>
            <p:ph type="body" idx="5"/>
          </p:nvPr>
        </p:nvSpPr>
        <p:spPr>
          <a:xfrm rot="-2700000">
            <a:off x="1505887" y="2827576"/>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9" name="Google Shape;179;g94c9480fe8_1_987"/>
          <p:cNvSpPr txBox="1">
            <a:spLocks noGrp="1"/>
          </p:cNvSpPr>
          <p:nvPr>
            <p:ph type="body" idx="6"/>
          </p:nvPr>
        </p:nvSpPr>
        <p:spPr>
          <a:xfrm rot="-2700000">
            <a:off x="1621705" y="303850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0" name="Google Shape;180;g94c9480fe8_1_987"/>
          <p:cNvSpPr txBox="1">
            <a:spLocks noGrp="1"/>
          </p:cNvSpPr>
          <p:nvPr>
            <p:ph type="body" idx="7"/>
          </p:nvPr>
        </p:nvSpPr>
        <p:spPr>
          <a:xfrm rot="-2700000">
            <a:off x="2080922" y="290682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1" name="Google Shape;181;g94c9480fe8_1_987"/>
          <p:cNvSpPr txBox="1">
            <a:spLocks noGrp="1"/>
          </p:cNvSpPr>
          <p:nvPr>
            <p:ph type="body" idx="8"/>
          </p:nvPr>
        </p:nvSpPr>
        <p:spPr>
          <a:xfrm rot="-2700000">
            <a:off x="2117409" y="319821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2" name="Google Shape;182;g94c9480fe8_1_987"/>
          <p:cNvSpPr txBox="1">
            <a:spLocks noGrp="1"/>
          </p:cNvSpPr>
          <p:nvPr>
            <p:ph type="body" idx="9"/>
          </p:nvPr>
        </p:nvSpPr>
        <p:spPr>
          <a:xfrm rot="-2700000">
            <a:off x="2706983" y="293456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3" name="Google Shape;183;g94c9480fe8_1_987"/>
          <p:cNvSpPr txBox="1">
            <a:spLocks noGrp="1"/>
          </p:cNvSpPr>
          <p:nvPr>
            <p:ph type="body" idx="13"/>
          </p:nvPr>
        </p:nvSpPr>
        <p:spPr>
          <a:xfrm rot="-2700000">
            <a:off x="3161852" y="2808988"/>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4" name="Google Shape;184;g94c9480fe8_1_987"/>
          <p:cNvSpPr txBox="1">
            <a:spLocks noGrp="1"/>
          </p:cNvSpPr>
          <p:nvPr>
            <p:ph type="body" idx="14"/>
          </p:nvPr>
        </p:nvSpPr>
        <p:spPr>
          <a:xfrm rot="-2700000">
            <a:off x="3243228" y="305770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5" name="Google Shape;185;g94c9480fe8_1_987"/>
          <p:cNvSpPr txBox="1">
            <a:spLocks noGrp="1"/>
          </p:cNvSpPr>
          <p:nvPr>
            <p:ph type="body" idx="15"/>
          </p:nvPr>
        </p:nvSpPr>
        <p:spPr>
          <a:xfrm rot="-2700000">
            <a:off x="3580273" y="304917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6" name="Google Shape;186;g94c9480fe8_1_987"/>
          <p:cNvSpPr txBox="1">
            <a:spLocks noGrp="1"/>
          </p:cNvSpPr>
          <p:nvPr>
            <p:ph type="body" idx="16"/>
          </p:nvPr>
        </p:nvSpPr>
        <p:spPr>
          <a:xfrm rot="-2700000">
            <a:off x="4213735"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7" name="Google Shape;187;g94c9480fe8_1_987"/>
          <p:cNvSpPr txBox="1">
            <a:spLocks noGrp="1"/>
          </p:cNvSpPr>
          <p:nvPr>
            <p:ph type="body" idx="17"/>
          </p:nvPr>
        </p:nvSpPr>
        <p:spPr>
          <a:xfrm rot="-2700000">
            <a:off x="4651606" y="2635856"/>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8" name="Google Shape;188;g94c9480fe8_1_987"/>
          <p:cNvSpPr txBox="1">
            <a:spLocks noGrp="1"/>
          </p:cNvSpPr>
          <p:nvPr>
            <p:ph type="body" idx="18"/>
          </p:nvPr>
        </p:nvSpPr>
        <p:spPr>
          <a:xfrm rot="-2700000">
            <a:off x="4996331" y="262031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9" name="Google Shape;189;g94c9480fe8_1_987"/>
          <p:cNvSpPr txBox="1">
            <a:spLocks noGrp="1"/>
          </p:cNvSpPr>
          <p:nvPr>
            <p:ph type="body" idx="19"/>
          </p:nvPr>
        </p:nvSpPr>
        <p:spPr>
          <a:xfrm rot="-2700000">
            <a:off x="5200321"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0" name="Google Shape;190;g94c9480fe8_1_987"/>
          <p:cNvSpPr txBox="1">
            <a:spLocks noGrp="1"/>
          </p:cNvSpPr>
          <p:nvPr>
            <p:ph type="body" idx="20"/>
          </p:nvPr>
        </p:nvSpPr>
        <p:spPr>
          <a:xfrm rot="-2700000">
            <a:off x="5613724" y="266359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1" name="Google Shape;191;g94c9480fe8_1_987"/>
          <p:cNvSpPr txBox="1">
            <a:spLocks noGrp="1"/>
          </p:cNvSpPr>
          <p:nvPr>
            <p:ph type="body" idx="21"/>
          </p:nvPr>
        </p:nvSpPr>
        <p:spPr>
          <a:xfrm rot="-2700000">
            <a:off x="6070804" y="253801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2" name="Google Shape;192;g94c9480fe8_1_987"/>
          <p:cNvSpPr txBox="1">
            <a:spLocks noGrp="1"/>
          </p:cNvSpPr>
          <p:nvPr>
            <p:ph type="body" idx="22"/>
          </p:nvPr>
        </p:nvSpPr>
        <p:spPr>
          <a:xfrm rot="-2700000">
            <a:off x="6305799" y="2633113"/>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3" name="Google Shape;193;g94c9480fe8_1_987"/>
          <p:cNvSpPr txBox="1">
            <a:spLocks noGrp="1"/>
          </p:cNvSpPr>
          <p:nvPr>
            <p:ph type="body" idx="23"/>
          </p:nvPr>
        </p:nvSpPr>
        <p:spPr>
          <a:xfrm rot="-2700000">
            <a:off x="6285102" y="298302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4" name="Google Shape;194;g94c9480fe8_1_987"/>
          <p:cNvSpPr txBox="1">
            <a:spLocks noGrp="1"/>
          </p:cNvSpPr>
          <p:nvPr>
            <p:ph type="body" idx="24"/>
          </p:nvPr>
        </p:nvSpPr>
        <p:spPr>
          <a:xfrm rot="-2700000">
            <a:off x="6727584" y="286994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5" name="Google Shape;195;g94c9480fe8_1_987"/>
          <p:cNvSpPr txBox="1">
            <a:spLocks noGrp="1"/>
          </p:cNvSpPr>
          <p:nvPr>
            <p:ph type="body" idx="25"/>
          </p:nvPr>
        </p:nvSpPr>
        <p:spPr>
          <a:xfrm rot="-2700000">
            <a:off x="7182453"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6" name="Google Shape;196;g94c9480fe8_1_987"/>
          <p:cNvSpPr txBox="1">
            <a:spLocks noGrp="1"/>
          </p:cNvSpPr>
          <p:nvPr>
            <p:ph type="body" idx="26"/>
          </p:nvPr>
        </p:nvSpPr>
        <p:spPr>
          <a:xfrm rot="-2700000">
            <a:off x="-1295036" y="267121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7" name="Google Shape;197;g94c9480fe8_1_987"/>
          <p:cNvSpPr txBox="1">
            <a:spLocks noGrp="1"/>
          </p:cNvSpPr>
          <p:nvPr>
            <p:ph type="body" idx="27"/>
          </p:nvPr>
        </p:nvSpPr>
        <p:spPr>
          <a:xfrm rot="-2700000">
            <a:off x="-1060041" y="276631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8" name="Google Shape;198;g94c9480fe8_1_987"/>
          <p:cNvSpPr txBox="1">
            <a:spLocks noGrp="1"/>
          </p:cNvSpPr>
          <p:nvPr>
            <p:ph type="body" idx="28"/>
          </p:nvPr>
        </p:nvSpPr>
        <p:spPr>
          <a:xfrm rot="-2700000">
            <a:off x="-649141" y="268463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9" name="Google Shape;199;g94c9480fe8_1_987"/>
          <p:cNvSpPr txBox="1">
            <a:spLocks noGrp="1"/>
          </p:cNvSpPr>
          <p:nvPr>
            <p:ph type="body" idx="29"/>
          </p:nvPr>
        </p:nvSpPr>
        <p:spPr>
          <a:xfrm rot="-2700000">
            <a:off x="-638256" y="300314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0" name="Google Shape;200;g94c9480fe8_1_987"/>
          <p:cNvSpPr txBox="1">
            <a:spLocks noGrp="1"/>
          </p:cNvSpPr>
          <p:nvPr>
            <p:ph type="body" idx="30"/>
          </p:nvPr>
        </p:nvSpPr>
        <p:spPr>
          <a:xfrm rot="-2700000">
            <a:off x="-183387" y="2878783"/>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1" name="Google Shape;201;g94c9480fe8_1_987"/>
          <p:cNvSpPr txBox="1">
            <a:spLocks noGrp="1"/>
          </p:cNvSpPr>
          <p:nvPr>
            <p:ph type="body" idx="31"/>
          </p:nvPr>
        </p:nvSpPr>
        <p:spPr>
          <a:xfrm rot="-2700000">
            <a:off x="7686236" y="257368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2" name="Google Shape;202;g94c9480fe8_1_987"/>
          <p:cNvSpPr txBox="1">
            <a:spLocks noGrp="1"/>
          </p:cNvSpPr>
          <p:nvPr>
            <p:ph type="body" idx="32"/>
          </p:nvPr>
        </p:nvSpPr>
        <p:spPr>
          <a:xfrm rot="-2700000">
            <a:off x="7767612" y="282239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3" name="Google Shape;203;g94c9480fe8_1_987"/>
          <p:cNvSpPr txBox="1">
            <a:spLocks noGrp="1"/>
          </p:cNvSpPr>
          <p:nvPr>
            <p:ph type="body" idx="33"/>
          </p:nvPr>
        </p:nvSpPr>
        <p:spPr>
          <a:xfrm rot="-2700000">
            <a:off x="8104657" y="281386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4" name="Google Shape;204;g94c9480fe8_1_987"/>
          <p:cNvSpPr txBox="1">
            <a:spLocks noGrp="1"/>
          </p:cNvSpPr>
          <p:nvPr>
            <p:ph type="body" idx="34"/>
          </p:nvPr>
        </p:nvSpPr>
        <p:spPr>
          <a:xfrm rot="-2700000">
            <a:off x="8738119" y="251027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5" name="Google Shape;205;g94c9480fe8_1_987"/>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pis projekta">
  <p:cSld name="opis projekta">
    <p:spTree>
      <p:nvGrpSpPr>
        <p:cNvPr id="1" name="Shape 206"/>
        <p:cNvGrpSpPr/>
        <p:nvPr/>
      </p:nvGrpSpPr>
      <p:grpSpPr>
        <a:xfrm>
          <a:off x="0" y="0"/>
          <a:ext cx="0" cy="0"/>
          <a:chOff x="0" y="0"/>
          <a:chExt cx="0" cy="0"/>
        </a:xfrm>
      </p:grpSpPr>
      <p:sp>
        <p:nvSpPr>
          <p:cNvPr id="207" name="Google Shape;207;g94c9480fe8_1_1022"/>
          <p:cNvSpPr txBox="1">
            <a:spLocks noGrp="1"/>
          </p:cNvSpPr>
          <p:nvPr>
            <p:ph type="body" idx="1"/>
          </p:nvPr>
        </p:nvSpPr>
        <p:spPr>
          <a:xfrm>
            <a:off x="360994" y="1775942"/>
            <a:ext cx="2124000" cy="28035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rgbClr val="344447"/>
              </a:buClr>
              <a:buSzPts val="1400"/>
              <a:buNone/>
              <a:defRPr sz="1400">
                <a:solidFill>
                  <a:srgbClr val="344447"/>
                </a:solidFill>
              </a:defRPr>
            </a:lvl1pPr>
            <a:lvl2pPr marL="914400" lvl="1" indent="-228600" algn="l" rtl="0">
              <a:spcBef>
                <a:spcPts val="280"/>
              </a:spcBef>
              <a:spcAft>
                <a:spcPts val="0"/>
              </a:spcAft>
              <a:buClr>
                <a:srgbClr val="344447"/>
              </a:buClr>
              <a:buSzPts val="1400"/>
              <a:buNone/>
              <a:defRPr sz="1400">
                <a:solidFill>
                  <a:srgbClr val="344447"/>
                </a:solidFill>
              </a:defRPr>
            </a:lvl2pPr>
            <a:lvl3pPr marL="1371600" lvl="2" indent="-228600" algn="l" rtl="0">
              <a:spcBef>
                <a:spcPts val="280"/>
              </a:spcBef>
              <a:spcAft>
                <a:spcPts val="0"/>
              </a:spcAft>
              <a:buClr>
                <a:srgbClr val="344447"/>
              </a:buClr>
              <a:buSzPts val="1400"/>
              <a:buNone/>
              <a:defRPr sz="1400">
                <a:solidFill>
                  <a:srgbClr val="344447"/>
                </a:solidFill>
              </a:defRPr>
            </a:lvl3pPr>
            <a:lvl4pPr marL="1828800" lvl="3" indent="-228600" algn="l" rtl="0">
              <a:spcBef>
                <a:spcPts val="280"/>
              </a:spcBef>
              <a:spcAft>
                <a:spcPts val="0"/>
              </a:spcAft>
              <a:buClr>
                <a:srgbClr val="344447"/>
              </a:buClr>
              <a:buSzPts val="1400"/>
              <a:buNone/>
              <a:defRPr sz="1400">
                <a:solidFill>
                  <a:srgbClr val="344447"/>
                </a:solidFill>
              </a:defRPr>
            </a:lvl4pPr>
            <a:lvl5pPr marL="2286000" lvl="4" indent="-228600" algn="l" rtl="0">
              <a:spcBef>
                <a:spcPts val="280"/>
              </a:spcBef>
              <a:spcAft>
                <a:spcPts val="0"/>
              </a:spcAft>
              <a:buClr>
                <a:srgbClr val="344447"/>
              </a:buClr>
              <a:buSzPts val="1400"/>
              <a:buNone/>
              <a:defRPr sz="1400">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8" name="Google Shape;208;g94c9480fe8_1_1022"/>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209" name="Google Shape;209;g94c9480fe8_1_1022"/>
          <p:cNvPicPr preferRelativeResize="0"/>
          <p:nvPr/>
        </p:nvPicPr>
        <p:blipFill rotWithShape="1">
          <a:blip r:embed="rId2">
            <a:alphaModFix/>
          </a:blip>
          <a:srcRect/>
          <a:stretch/>
        </p:blipFill>
        <p:spPr>
          <a:xfrm>
            <a:off x="2941934" y="598161"/>
            <a:ext cx="6003582" cy="4404717"/>
          </a:xfrm>
          <a:prstGeom prst="rect">
            <a:avLst/>
          </a:prstGeom>
          <a:noFill/>
          <a:ln>
            <a:noFill/>
          </a:ln>
        </p:spPr>
      </p:pic>
      <p:sp>
        <p:nvSpPr>
          <p:cNvPr id="210" name="Google Shape;210;g94c9480fe8_1_1022"/>
          <p:cNvSpPr>
            <a:spLocks noGrp="1"/>
          </p:cNvSpPr>
          <p:nvPr>
            <p:ph type="pic" idx="2"/>
          </p:nvPr>
        </p:nvSpPr>
        <p:spPr>
          <a:xfrm>
            <a:off x="3331066" y="977353"/>
            <a:ext cx="5104800" cy="3333600"/>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1" name="Google Shape;211;g94c9480fe8_1_1022"/>
          <p:cNvSpPr txBox="1">
            <a:spLocks noGrp="1"/>
          </p:cNvSpPr>
          <p:nvPr>
            <p:ph type="body" idx="3"/>
          </p:nvPr>
        </p:nvSpPr>
        <p:spPr>
          <a:xfrm>
            <a:off x="472560" y="1511301"/>
            <a:ext cx="2162700" cy="236400"/>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l" rtl="0">
              <a:spcBef>
                <a:spcPts val="240"/>
              </a:spcBef>
              <a:spcAft>
                <a:spcPts val="0"/>
              </a:spcAft>
              <a:buClr>
                <a:schemeClr val="lt1"/>
              </a:buClr>
              <a:buSzPts val="1200"/>
              <a:buNone/>
              <a:defRPr sz="1200" cap="none">
                <a:solidFill>
                  <a:schemeClr val="lt1"/>
                </a:solidFill>
                <a:latin typeface="Tahoma"/>
                <a:ea typeface="Tahoma"/>
                <a:cs typeface="Tahoma"/>
                <a:sym typeface="Tahoma"/>
              </a:defRPr>
            </a:lvl1pPr>
            <a:lvl2pPr marL="914400" lvl="1"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2pPr>
            <a:lvl3pPr marL="1371600" lvl="2"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3pPr>
            <a:lvl4pPr marL="1828800" lvl="3"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4pPr>
            <a:lvl5pPr marL="2286000" lvl="4"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2" name="Google Shape;212;g94c9480fe8_1_1022"/>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g94c9480fe8_1_1022"/>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pis">
  <p:cSld name="opis">
    <p:spTree>
      <p:nvGrpSpPr>
        <p:cNvPr id="1" name="Shape 24"/>
        <p:cNvGrpSpPr/>
        <p:nvPr/>
      </p:nvGrpSpPr>
      <p:grpSpPr>
        <a:xfrm>
          <a:off x="0" y="0"/>
          <a:ext cx="0" cy="0"/>
          <a:chOff x="0" y="0"/>
          <a:chExt cx="0" cy="0"/>
        </a:xfrm>
      </p:grpSpPr>
      <p:sp>
        <p:nvSpPr>
          <p:cNvPr id="25" name="Google Shape;25;p10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0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7" name="Google Shape;27;p106"/>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28;p106"/>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rgbClr val="344447"/>
              </a:buClr>
              <a:buSzPts val="2000"/>
              <a:buChar char="•"/>
              <a:defRPr sz="2000"/>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04800" algn="l">
              <a:spcBef>
                <a:spcPts val="240"/>
              </a:spcBef>
              <a:spcAft>
                <a:spcPts val="0"/>
              </a:spcAft>
              <a:buClr>
                <a:srgbClr val="344447"/>
              </a:buClr>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pis projekta 2">
  <p:cSld name="opis projekta 2">
    <p:spTree>
      <p:nvGrpSpPr>
        <p:cNvPr id="1" name="Shape 214"/>
        <p:cNvGrpSpPr/>
        <p:nvPr/>
      </p:nvGrpSpPr>
      <p:grpSpPr>
        <a:xfrm>
          <a:off x="0" y="0"/>
          <a:ext cx="0" cy="0"/>
          <a:chOff x="0" y="0"/>
          <a:chExt cx="0" cy="0"/>
        </a:xfrm>
      </p:grpSpPr>
      <p:sp>
        <p:nvSpPr>
          <p:cNvPr id="215" name="Google Shape;215;g94c9480fe8_1_1030"/>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216" name="Google Shape;216;g94c9480fe8_1_1030"/>
          <p:cNvPicPr preferRelativeResize="0"/>
          <p:nvPr/>
        </p:nvPicPr>
        <p:blipFill rotWithShape="1">
          <a:blip r:embed="rId2">
            <a:alphaModFix/>
          </a:blip>
          <a:srcRect/>
          <a:stretch/>
        </p:blipFill>
        <p:spPr>
          <a:xfrm>
            <a:off x="1713668" y="857087"/>
            <a:ext cx="5753148" cy="4410001"/>
          </a:xfrm>
          <a:prstGeom prst="rect">
            <a:avLst/>
          </a:prstGeom>
          <a:noFill/>
          <a:ln>
            <a:noFill/>
          </a:ln>
        </p:spPr>
      </p:pic>
      <p:sp>
        <p:nvSpPr>
          <p:cNvPr id="217" name="Google Shape;217;g94c9480fe8_1_1030"/>
          <p:cNvSpPr>
            <a:spLocks noGrp="1"/>
          </p:cNvSpPr>
          <p:nvPr>
            <p:ph type="pic" idx="2"/>
          </p:nvPr>
        </p:nvSpPr>
        <p:spPr>
          <a:xfrm>
            <a:off x="1844969" y="1274541"/>
            <a:ext cx="5398200" cy="3890700"/>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8" name="Google Shape;218;g94c9480fe8_1_1030"/>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g94c9480fe8_1_103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0"/>
        <p:cNvGrpSpPr/>
        <p:nvPr/>
      </p:nvGrpSpPr>
      <p:grpSpPr>
        <a:xfrm>
          <a:off x="0" y="0"/>
          <a:ext cx="0" cy="0"/>
          <a:chOff x="0" y="0"/>
          <a:chExt cx="0" cy="0"/>
        </a:xfrm>
      </p:grpSpPr>
      <p:sp>
        <p:nvSpPr>
          <p:cNvPr id="221" name="Google Shape;221;g94c9480fe8_1_1036"/>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lvl="0" algn="l" rtl="0">
              <a:lnSpc>
                <a:spcPct val="166666"/>
              </a:lnSpc>
              <a:spcBef>
                <a:spcPts val="0"/>
              </a:spcBef>
              <a:spcAft>
                <a:spcPts val="0"/>
              </a:spcAft>
              <a:buClr>
                <a:srgbClr val="344447"/>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2" name="Google Shape;222;g94c9480fe8_1_1036"/>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04800" algn="l" rtl="0">
              <a:spcBef>
                <a:spcPts val="240"/>
              </a:spcBef>
              <a:spcAft>
                <a:spcPts val="0"/>
              </a:spcAft>
              <a:buClr>
                <a:srgbClr val="344447"/>
              </a:buClr>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3" name="Google Shape;223;g94c9480fe8_1_1036"/>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4"/>
        <p:cNvGrpSpPr/>
        <p:nvPr/>
      </p:nvGrpSpPr>
      <p:grpSpPr>
        <a:xfrm>
          <a:off x="0" y="0"/>
          <a:ext cx="0" cy="0"/>
          <a:chOff x="0" y="0"/>
          <a:chExt cx="0" cy="0"/>
        </a:xfrm>
      </p:grpSpPr>
      <p:sp>
        <p:nvSpPr>
          <p:cNvPr id="225" name="Google Shape;225;g94c9480fe8_1_1040"/>
          <p:cNvSpPr txBox="1">
            <a:spLocks noGrp="1"/>
          </p:cNvSpPr>
          <p:nvPr>
            <p:ph type="body" idx="1"/>
          </p:nvPr>
        </p:nvSpPr>
        <p:spPr>
          <a:xfrm>
            <a:off x="381001" y="1333500"/>
            <a:ext cx="4124400" cy="14604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17500" algn="l" rtl="0">
              <a:spcBef>
                <a:spcPts val="280"/>
              </a:spcBef>
              <a:spcAft>
                <a:spcPts val="0"/>
              </a:spcAft>
              <a:buClr>
                <a:srgbClr val="344447"/>
              </a:buClr>
              <a:buSzPts val="1400"/>
              <a:buChar char="»"/>
              <a:defRPr sz="14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6" name="Google Shape;226;g94c9480fe8_1_1040"/>
          <p:cNvSpPr txBox="1">
            <a:spLocks noGrp="1"/>
          </p:cNvSpPr>
          <p:nvPr>
            <p:ph type="body" idx="2"/>
          </p:nvPr>
        </p:nvSpPr>
        <p:spPr>
          <a:xfrm>
            <a:off x="4657726" y="1333500"/>
            <a:ext cx="3952800" cy="14142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17500" algn="l" rtl="0">
              <a:spcBef>
                <a:spcPts val="280"/>
              </a:spcBef>
              <a:spcAft>
                <a:spcPts val="0"/>
              </a:spcAft>
              <a:buClr>
                <a:srgbClr val="344447"/>
              </a:buClr>
              <a:buSzPts val="1400"/>
              <a:buChar char="»"/>
              <a:defRPr sz="14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7" name="Google Shape;227;g94c9480fe8_1_104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g94c9480fe8_1_1040"/>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9"/>
        <p:cNvGrpSpPr/>
        <p:nvPr/>
      </p:nvGrpSpPr>
      <p:grpSpPr>
        <a:xfrm>
          <a:off x="0" y="0"/>
          <a:ext cx="0" cy="0"/>
          <a:chOff x="0" y="0"/>
          <a:chExt cx="0" cy="0"/>
        </a:xfrm>
      </p:grpSpPr>
      <p:sp>
        <p:nvSpPr>
          <p:cNvPr id="230" name="Google Shape;230;g94c9480fe8_1_104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g94c9480fe8_1_1045"/>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Text, and Content">
  <p:cSld name="Title, Text, and Content">
    <p:spTree>
      <p:nvGrpSpPr>
        <p:cNvPr id="1" name="Shape 232"/>
        <p:cNvGrpSpPr/>
        <p:nvPr/>
      </p:nvGrpSpPr>
      <p:grpSpPr>
        <a:xfrm>
          <a:off x="0" y="0"/>
          <a:ext cx="0" cy="0"/>
          <a:chOff x="0" y="0"/>
          <a:chExt cx="0" cy="0"/>
        </a:xfrm>
      </p:grpSpPr>
      <p:sp>
        <p:nvSpPr>
          <p:cNvPr id="233" name="Google Shape;233;g94c9480fe8_1_1048"/>
          <p:cNvSpPr txBox="1">
            <a:spLocks noGrp="1"/>
          </p:cNvSpPr>
          <p:nvPr>
            <p:ph type="body" idx="1"/>
          </p:nvPr>
        </p:nvSpPr>
        <p:spPr>
          <a:xfrm>
            <a:off x="381002" y="1333500"/>
            <a:ext cx="4038600" cy="1271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4" name="Google Shape;234;g94c9480fe8_1_1048"/>
          <p:cNvSpPr txBox="1">
            <a:spLocks noGrp="1"/>
          </p:cNvSpPr>
          <p:nvPr>
            <p:ph type="body" idx="2"/>
          </p:nvPr>
        </p:nvSpPr>
        <p:spPr>
          <a:xfrm>
            <a:off x="4572000" y="1333500"/>
            <a:ext cx="4038600" cy="1271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5" name="Google Shape;235;g94c9480fe8_1_1048"/>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g94c9480fe8_1_1048"/>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097572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6441174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846491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0975668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887694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ference">
  <p:cSld name="reference">
    <p:spTree>
      <p:nvGrpSpPr>
        <p:cNvPr id="1" name="Shape 35"/>
        <p:cNvGrpSpPr/>
        <p:nvPr/>
      </p:nvGrpSpPr>
      <p:grpSpPr>
        <a:xfrm>
          <a:off x="0" y="0"/>
          <a:ext cx="0" cy="0"/>
          <a:chOff x="0" y="0"/>
          <a:chExt cx="0" cy="0"/>
        </a:xfrm>
      </p:grpSpPr>
      <p:sp>
        <p:nvSpPr>
          <p:cNvPr id="36" name="Google Shape;36;p108"/>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08"/>
          <p:cNvSpPr txBox="1">
            <a:spLocks noGrp="1"/>
          </p:cNvSpPr>
          <p:nvPr>
            <p:ph type="body" idx="1"/>
          </p:nvPr>
        </p:nvSpPr>
        <p:spPr>
          <a:xfrm>
            <a:off x="349509" y="1419419"/>
            <a:ext cx="2520000" cy="1601428"/>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solidFill>
                  <a:srgbClr val="344447"/>
                </a:solidFill>
              </a:defRPr>
            </a:lvl1pPr>
            <a:lvl2pPr marL="914400" lvl="1" indent="-228600" algn="l">
              <a:spcBef>
                <a:spcPts val="360"/>
              </a:spcBef>
              <a:spcAft>
                <a:spcPts val="0"/>
              </a:spcAft>
              <a:buClr>
                <a:srgbClr val="344447"/>
              </a:buClr>
              <a:buSzPts val="1800"/>
              <a:buNone/>
              <a:defRPr>
                <a:solidFill>
                  <a:srgbClr val="344447"/>
                </a:solidFill>
              </a:defRPr>
            </a:lvl2pPr>
            <a:lvl3pPr marL="1371600" lvl="2" indent="-228600" algn="l">
              <a:spcBef>
                <a:spcPts val="320"/>
              </a:spcBef>
              <a:spcAft>
                <a:spcPts val="0"/>
              </a:spcAft>
              <a:buClr>
                <a:srgbClr val="344447"/>
              </a:buClr>
              <a:buSzPts val="1600"/>
              <a:buNone/>
              <a:defRPr>
                <a:solidFill>
                  <a:srgbClr val="344447"/>
                </a:solidFill>
              </a:defRPr>
            </a:lvl3pPr>
            <a:lvl4pPr marL="1828800" lvl="3" indent="-228600" algn="l">
              <a:spcBef>
                <a:spcPts val="300"/>
              </a:spcBef>
              <a:spcAft>
                <a:spcPts val="0"/>
              </a:spcAft>
              <a:buClr>
                <a:srgbClr val="344447"/>
              </a:buClr>
              <a:buSzPts val="1400"/>
              <a:buNone/>
              <a:defRPr>
                <a:solidFill>
                  <a:srgbClr val="344447"/>
                </a:solidFill>
              </a:defRPr>
            </a:lvl4pPr>
            <a:lvl5pPr marL="2286000" lvl="4" indent="-228600" algn="l">
              <a:spcBef>
                <a:spcPts val="300"/>
              </a:spcBef>
              <a:spcAft>
                <a:spcPts val="0"/>
              </a:spcAft>
              <a:buClr>
                <a:srgbClr val="344447"/>
              </a:buClr>
              <a:buSzPts val="1200"/>
              <a:buNone/>
              <a:defRPr>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108"/>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9" name="Google Shape;39;p108"/>
          <p:cNvSpPr txBox="1">
            <a:spLocks noGrp="1"/>
          </p:cNvSpPr>
          <p:nvPr>
            <p:ph type="body" idx="2"/>
          </p:nvPr>
        </p:nvSpPr>
        <p:spPr>
          <a:xfrm>
            <a:off x="3369372" y="1421005"/>
            <a:ext cx="5222306" cy="1600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108"/>
          <p:cNvSpPr txBox="1">
            <a:spLocks noGrp="1"/>
          </p:cNvSpPr>
          <p:nvPr>
            <p:ph type="body" idx="3"/>
          </p:nvPr>
        </p:nvSpPr>
        <p:spPr>
          <a:xfrm>
            <a:off x="347055" y="3326872"/>
            <a:ext cx="2520000" cy="1601428"/>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solidFill>
                  <a:srgbClr val="344447"/>
                </a:solidFill>
              </a:defRPr>
            </a:lvl1pPr>
            <a:lvl2pPr marL="914400" lvl="1" indent="-228600" algn="l">
              <a:spcBef>
                <a:spcPts val="360"/>
              </a:spcBef>
              <a:spcAft>
                <a:spcPts val="0"/>
              </a:spcAft>
              <a:buClr>
                <a:srgbClr val="344447"/>
              </a:buClr>
              <a:buSzPts val="1800"/>
              <a:buNone/>
              <a:defRPr>
                <a:solidFill>
                  <a:srgbClr val="344447"/>
                </a:solidFill>
              </a:defRPr>
            </a:lvl2pPr>
            <a:lvl3pPr marL="1371600" lvl="2" indent="-228600" algn="l">
              <a:spcBef>
                <a:spcPts val="320"/>
              </a:spcBef>
              <a:spcAft>
                <a:spcPts val="0"/>
              </a:spcAft>
              <a:buClr>
                <a:srgbClr val="344447"/>
              </a:buClr>
              <a:buSzPts val="1600"/>
              <a:buNone/>
              <a:defRPr>
                <a:solidFill>
                  <a:srgbClr val="344447"/>
                </a:solidFill>
              </a:defRPr>
            </a:lvl3pPr>
            <a:lvl4pPr marL="1828800" lvl="3" indent="-228600" algn="l">
              <a:spcBef>
                <a:spcPts val="300"/>
              </a:spcBef>
              <a:spcAft>
                <a:spcPts val="0"/>
              </a:spcAft>
              <a:buClr>
                <a:srgbClr val="344447"/>
              </a:buClr>
              <a:buSzPts val="1400"/>
              <a:buNone/>
              <a:defRPr>
                <a:solidFill>
                  <a:srgbClr val="344447"/>
                </a:solidFill>
              </a:defRPr>
            </a:lvl4pPr>
            <a:lvl5pPr marL="2286000" lvl="4" indent="-228600" algn="l">
              <a:spcBef>
                <a:spcPts val="300"/>
              </a:spcBef>
              <a:spcAft>
                <a:spcPts val="0"/>
              </a:spcAft>
              <a:buClr>
                <a:srgbClr val="344447"/>
              </a:buClr>
              <a:buSzPts val="1200"/>
              <a:buNone/>
              <a:defRPr>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108"/>
          <p:cNvSpPr txBox="1">
            <a:spLocks noGrp="1"/>
          </p:cNvSpPr>
          <p:nvPr>
            <p:ph type="body" idx="4"/>
          </p:nvPr>
        </p:nvSpPr>
        <p:spPr>
          <a:xfrm>
            <a:off x="3366917" y="3328458"/>
            <a:ext cx="5243171" cy="1600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108"/>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786123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027726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5066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2868242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5141321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84712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1391283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46061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20935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80392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f?">
  <p:cSld name="graf?">
    <p:spTree>
      <p:nvGrpSpPr>
        <p:cNvPr id="1" name="Shape 43"/>
        <p:cNvGrpSpPr/>
        <p:nvPr/>
      </p:nvGrpSpPr>
      <p:grpSpPr>
        <a:xfrm>
          <a:off x="0" y="0"/>
          <a:ext cx="0" cy="0"/>
          <a:chOff x="0" y="0"/>
          <a:chExt cx="0" cy="0"/>
        </a:xfrm>
      </p:grpSpPr>
      <p:sp>
        <p:nvSpPr>
          <p:cNvPr id="44" name="Google Shape;44;p109"/>
          <p:cNvSpPr txBox="1">
            <a:spLocks noGrp="1"/>
          </p:cNvSpPr>
          <p:nvPr>
            <p:ph type="title"/>
          </p:nvPr>
        </p:nvSpPr>
        <p:spPr>
          <a:xfrm>
            <a:off x="360669" y="462634"/>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09"/>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6" name="Google Shape;46;p109"/>
          <p:cNvSpPr txBox="1">
            <a:spLocks noGrp="1"/>
          </p:cNvSpPr>
          <p:nvPr>
            <p:ph type="body" idx="1"/>
          </p:nvPr>
        </p:nvSpPr>
        <p:spPr>
          <a:xfrm>
            <a:off x="368681" y="1414800"/>
            <a:ext cx="251618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109"/>
          <p:cNvSpPr txBox="1">
            <a:spLocks noGrp="1"/>
          </p:cNvSpPr>
          <p:nvPr>
            <p:ph type="body" idx="2"/>
          </p:nvPr>
        </p:nvSpPr>
        <p:spPr>
          <a:xfrm>
            <a:off x="374818" y="1737083"/>
            <a:ext cx="3730251"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109"/>
          <p:cNvSpPr txBox="1">
            <a:spLocks noGrp="1"/>
          </p:cNvSpPr>
          <p:nvPr>
            <p:ph type="body" idx="3"/>
          </p:nvPr>
        </p:nvSpPr>
        <p:spPr>
          <a:xfrm>
            <a:off x="368682" y="2064129"/>
            <a:ext cx="306902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109"/>
          <p:cNvSpPr txBox="1">
            <a:spLocks noGrp="1"/>
          </p:cNvSpPr>
          <p:nvPr>
            <p:ph type="body" idx="4"/>
          </p:nvPr>
        </p:nvSpPr>
        <p:spPr>
          <a:xfrm>
            <a:off x="368681" y="2391175"/>
            <a:ext cx="412353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109"/>
          <p:cNvSpPr txBox="1">
            <a:spLocks noGrp="1"/>
          </p:cNvSpPr>
          <p:nvPr>
            <p:ph type="body" idx="5"/>
          </p:nvPr>
        </p:nvSpPr>
        <p:spPr>
          <a:xfrm>
            <a:off x="368681" y="2713458"/>
            <a:ext cx="3924435"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109"/>
          <p:cNvSpPr txBox="1">
            <a:spLocks noGrp="1"/>
          </p:cNvSpPr>
          <p:nvPr>
            <p:ph type="body" idx="6"/>
          </p:nvPr>
        </p:nvSpPr>
        <p:spPr>
          <a:xfrm>
            <a:off x="368681" y="3035741"/>
            <a:ext cx="2691613"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109"/>
          <p:cNvSpPr txBox="1">
            <a:spLocks noGrp="1"/>
          </p:cNvSpPr>
          <p:nvPr>
            <p:ph type="body" idx="7"/>
          </p:nvPr>
        </p:nvSpPr>
        <p:spPr>
          <a:xfrm>
            <a:off x="368681" y="3358024"/>
            <a:ext cx="340086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109"/>
          <p:cNvSpPr txBox="1">
            <a:spLocks noGrp="1"/>
          </p:cNvSpPr>
          <p:nvPr>
            <p:ph type="body" idx="8"/>
          </p:nvPr>
        </p:nvSpPr>
        <p:spPr>
          <a:xfrm>
            <a:off x="374818" y="3680307"/>
            <a:ext cx="308377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109"/>
          <p:cNvSpPr txBox="1">
            <a:spLocks noGrp="1"/>
          </p:cNvSpPr>
          <p:nvPr>
            <p:ph type="body" idx="9"/>
          </p:nvPr>
        </p:nvSpPr>
        <p:spPr>
          <a:xfrm>
            <a:off x="368681" y="4007350"/>
            <a:ext cx="234635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109"/>
          <p:cNvSpPr txBox="1">
            <a:spLocks noGrp="1"/>
          </p:cNvSpPr>
          <p:nvPr>
            <p:ph type="body" idx="13"/>
          </p:nvPr>
        </p:nvSpPr>
        <p:spPr>
          <a:xfrm>
            <a:off x="5163207" y="1335087"/>
            <a:ext cx="3466443" cy="368622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109"/>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915752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078530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8992854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0850125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814566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9764850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60979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reativni opis">
  <p:cSld name="kreativni opis">
    <p:spTree>
      <p:nvGrpSpPr>
        <p:cNvPr id="1" name="Shape 57"/>
        <p:cNvGrpSpPr/>
        <p:nvPr/>
      </p:nvGrpSpPr>
      <p:grpSpPr>
        <a:xfrm>
          <a:off x="0" y="0"/>
          <a:ext cx="0" cy="0"/>
          <a:chOff x="0" y="0"/>
          <a:chExt cx="0" cy="0"/>
        </a:xfrm>
      </p:grpSpPr>
      <p:sp>
        <p:nvSpPr>
          <p:cNvPr id="58" name="Google Shape;58;p11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1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0" name="Google Shape;60;p110"/>
          <p:cNvSpPr txBox="1">
            <a:spLocks noGrp="1"/>
          </p:cNvSpPr>
          <p:nvPr>
            <p:ph type="body" idx="1"/>
          </p:nvPr>
        </p:nvSpPr>
        <p:spPr>
          <a:xfrm rot="-2700000">
            <a:off x="277536" y="274558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110"/>
          <p:cNvSpPr txBox="1">
            <a:spLocks noGrp="1"/>
          </p:cNvSpPr>
          <p:nvPr>
            <p:ph type="body" idx="2"/>
          </p:nvPr>
        </p:nvSpPr>
        <p:spPr>
          <a:xfrm rot="-2700000">
            <a:off x="729853" y="262000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 name="Google Shape;62;p110"/>
          <p:cNvSpPr txBox="1">
            <a:spLocks noGrp="1"/>
          </p:cNvSpPr>
          <p:nvPr>
            <p:ph type="body" idx="3"/>
          </p:nvPr>
        </p:nvSpPr>
        <p:spPr>
          <a:xfrm rot="-2700000">
            <a:off x="962296" y="271510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110"/>
          <p:cNvSpPr txBox="1">
            <a:spLocks noGrp="1"/>
          </p:cNvSpPr>
          <p:nvPr>
            <p:ph type="body" idx="4"/>
          </p:nvPr>
        </p:nvSpPr>
        <p:spPr>
          <a:xfrm rot="-2700000">
            <a:off x="975623" y="302843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110"/>
          <p:cNvSpPr txBox="1">
            <a:spLocks noGrp="1"/>
          </p:cNvSpPr>
          <p:nvPr>
            <p:ph type="body" idx="5"/>
          </p:nvPr>
        </p:nvSpPr>
        <p:spPr>
          <a:xfrm rot="-2700000">
            <a:off x="1505813" y="282757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10"/>
          <p:cNvSpPr txBox="1">
            <a:spLocks noGrp="1"/>
          </p:cNvSpPr>
          <p:nvPr>
            <p:ph type="body" idx="6"/>
          </p:nvPr>
        </p:nvSpPr>
        <p:spPr>
          <a:xfrm rot="-2700000">
            <a:off x="1621631" y="303849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110"/>
          <p:cNvSpPr txBox="1">
            <a:spLocks noGrp="1"/>
          </p:cNvSpPr>
          <p:nvPr>
            <p:ph type="body" idx="7"/>
          </p:nvPr>
        </p:nvSpPr>
        <p:spPr>
          <a:xfrm rot="-2700000">
            <a:off x="2080848" y="290681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110"/>
          <p:cNvSpPr txBox="1">
            <a:spLocks noGrp="1"/>
          </p:cNvSpPr>
          <p:nvPr>
            <p:ph type="body" idx="8"/>
          </p:nvPr>
        </p:nvSpPr>
        <p:spPr>
          <a:xfrm rot="-2700000">
            <a:off x="2117335" y="319821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 name="Google Shape;68;p110"/>
          <p:cNvSpPr txBox="1">
            <a:spLocks noGrp="1"/>
          </p:cNvSpPr>
          <p:nvPr>
            <p:ph type="body" idx="9"/>
          </p:nvPr>
        </p:nvSpPr>
        <p:spPr>
          <a:xfrm rot="-2700000">
            <a:off x="2706909" y="293455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110"/>
          <p:cNvSpPr txBox="1">
            <a:spLocks noGrp="1"/>
          </p:cNvSpPr>
          <p:nvPr>
            <p:ph type="body" idx="13"/>
          </p:nvPr>
        </p:nvSpPr>
        <p:spPr>
          <a:xfrm rot="-2700000">
            <a:off x="3161778" y="280898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10"/>
          <p:cNvSpPr txBox="1">
            <a:spLocks noGrp="1"/>
          </p:cNvSpPr>
          <p:nvPr>
            <p:ph type="body" idx="14"/>
          </p:nvPr>
        </p:nvSpPr>
        <p:spPr>
          <a:xfrm rot="-2700000">
            <a:off x="3243154" y="305769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0"/>
          <p:cNvSpPr txBox="1">
            <a:spLocks noGrp="1"/>
          </p:cNvSpPr>
          <p:nvPr>
            <p:ph type="body" idx="15"/>
          </p:nvPr>
        </p:nvSpPr>
        <p:spPr>
          <a:xfrm rot="-2700000">
            <a:off x="3580199" y="3049168"/>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10"/>
          <p:cNvSpPr txBox="1">
            <a:spLocks noGrp="1"/>
          </p:cNvSpPr>
          <p:nvPr>
            <p:ph type="body" idx="16"/>
          </p:nvPr>
        </p:nvSpPr>
        <p:spPr>
          <a:xfrm rot="-2700000">
            <a:off x="4213661"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 name="Google Shape;73;p110"/>
          <p:cNvSpPr txBox="1">
            <a:spLocks noGrp="1"/>
          </p:cNvSpPr>
          <p:nvPr>
            <p:ph type="body" idx="17"/>
          </p:nvPr>
        </p:nvSpPr>
        <p:spPr>
          <a:xfrm rot="-2700000">
            <a:off x="4651532" y="263585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10"/>
          <p:cNvSpPr txBox="1">
            <a:spLocks noGrp="1"/>
          </p:cNvSpPr>
          <p:nvPr>
            <p:ph type="body" idx="18"/>
          </p:nvPr>
        </p:nvSpPr>
        <p:spPr>
          <a:xfrm rot="-2700000">
            <a:off x="4996257" y="262030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0"/>
          <p:cNvSpPr txBox="1">
            <a:spLocks noGrp="1"/>
          </p:cNvSpPr>
          <p:nvPr>
            <p:ph type="body" idx="19"/>
          </p:nvPr>
        </p:nvSpPr>
        <p:spPr>
          <a:xfrm rot="-2700000">
            <a:off x="5200247"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10"/>
          <p:cNvSpPr txBox="1">
            <a:spLocks noGrp="1"/>
          </p:cNvSpPr>
          <p:nvPr>
            <p:ph type="body" idx="20"/>
          </p:nvPr>
        </p:nvSpPr>
        <p:spPr>
          <a:xfrm rot="-2700000">
            <a:off x="5613650" y="266358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10"/>
          <p:cNvSpPr txBox="1">
            <a:spLocks noGrp="1"/>
          </p:cNvSpPr>
          <p:nvPr>
            <p:ph type="body" idx="21"/>
          </p:nvPr>
        </p:nvSpPr>
        <p:spPr>
          <a:xfrm rot="-2700000">
            <a:off x="6070730" y="253801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10"/>
          <p:cNvSpPr txBox="1">
            <a:spLocks noGrp="1"/>
          </p:cNvSpPr>
          <p:nvPr>
            <p:ph type="body" idx="22"/>
          </p:nvPr>
        </p:nvSpPr>
        <p:spPr>
          <a:xfrm rot="-2700000">
            <a:off x="6305725" y="263310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10"/>
          <p:cNvSpPr txBox="1">
            <a:spLocks noGrp="1"/>
          </p:cNvSpPr>
          <p:nvPr>
            <p:ph type="body" idx="23"/>
          </p:nvPr>
        </p:nvSpPr>
        <p:spPr>
          <a:xfrm rot="-2700000">
            <a:off x="6285028" y="298302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10"/>
          <p:cNvSpPr txBox="1">
            <a:spLocks noGrp="1"/>
          </p:cNvSpPr>
          <p:nvPr>
            <p:ph type="body" idx="24"/>
          </p:nvPr>
        </p:nvSpPr>
        <p:spPr>
          <a:xfrm rot="-2700000">
            <a:off x="6727510" y="2869938"/>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10"/>
          <p:cNvSpPr txBox="1">
            <a:spLocks noGrp="1"/>
          </p:cNvSpPr>
          <p:nvPr>
            <p:ph type="body" idx="25"/>
          </p:nvPr>
        </p:nvSpPr>
        <p:spPr>
          <a:xfrm rot="-2700000">
            <a:off x="7182379"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10"/>
          <p:cNvSpPr txBox="1">
            <a:spLocks noGrp="1"/>
          </p:cNvSpPr>
          <p:nvPr>
            <p:ph type="body" idx="26"/>
          </p:nvPr>
        </p:nvSpPr>
        <p:spPr>
          <a:xfrm rot="-2700000">
            <a:off x="-1295110" y="267121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10"/>
          <p:cNvSpPr txBox="1">
            <a:spLocks noGrp="1"/>
          </p:cNvSpPr>
          <p:nvPr>
            <p:ph type="body" idx="27"/>
          </p:nvPr>
        </p:nvSpPr>
        <p:spPr>
          <a:xfrm rot="-2700000">
            <a:off x="-1060115" y="276630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10"/>
          <p:cNvSpPr txBox="1">
            <a:spLocks noGrp="1"/>
          </p:cNvSpPr>
          <p:nvPr>
            <p:ph type="body" idx="28"/>
          </p:nvPr>
        </p:nvSpPr>
        <p:spPr>
          <a:xfrm rot="-2700000">
            <a:off x="-649215" y="268462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10"/>
          <p:cNvSpPr txBox="1">
            <a:spLocks noGrp="1"/>
          </p:cNvSpPr>
          <p:nvPr>
            <p:ph type="body" idx="29"/>
          </p:nvPr>
        </p:nvSpPr>
        <p:spPr>
          <a:xfrm rot="-2700000">
            <a:off x="-638330" y="300313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10"/>
          <p:cNvSpPr txBox="1">
            <a:spLocks noGrp="1"/>
          </p:cNvSpPr>
          <p:nvPr>
            <p:ph type="body" idx="30"/>
          </p:nvPr>
        </p:nvSpPr>
        <p:spPr>
          <a:xfrm rot="-2700000">
            <a:off x="-183461" y="287877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10"/>
          <p:cNvSpPr txBox="1">
            <a:spLocks noGrp="1"/>
          </p:cNvSpPr>
          <p:nvPr>
            <p:ph type="body" idx="31"/>
          </p:nvPr>
        </p:nvSpPr>
        <p:spPr>
          <a:xfrm rot="-2700000">
            <a:off x="7686162" y="257367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110"/>
          <p:cNvSpPr txBox="1">
            <a:spLocks noGrp="1"/>
          </p:cNvSpPr>
          <p:nvPr>
            <p:ph type="body" idx="32"/>
          </p:nvPr>
        </p:nvSpPr>
        <p:spPr>
          <a:xfrm rot="-2700000">
            <a:off x="7767538" y="282239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10"/>
          <p:cNvSpPr txBox="1">
            <a:spLocks noGrp="1"/>
          </p:cNvSpPr>
          <p:nvPr>
            <p:ph type="body" idx="33"/>
          </p:nvPr>
        </p:nvSpPr>
        <p:spPr>
          <a:xfrm rot="-2700000">
            <a:off x="8104583" y="281386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10"/>
          <p:cNvSpPr txBox="1">
            <a:spLocks noGrp="1"/>
          </p:cNvSpPr>
          <p:nvPr>
            <p:ph type="body" idx="34"/>
          </p:nvPr>
        </p:nvSpPr>
        <p:spPr>
          <a:xfrm rot="-2700000">
            <a:off x="8738045" y="251027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110"/>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pis projekta">
  <p:cSld name="opis projekta">
    <p:spTree>
      <p:nvGrpSpPr>
        <p:cNvPr id="1" name="Shape 92"/>
        <p:cNvGrpSpPr/>
        <p:nvPr/>
      </p:nvGrpSpPr>
      <p:grpSpPr>
        <a:xfrm>
          <a:off x="0" y="0"/>
          <a:ext cx="0" cy="0"/>
          <a:chOff x="0" y="0"/>
          <a:chExt cx="0" cy="0"/>
        </a:xfrm>
      </p:grpSpPr>
      <p:sp>
        <p:nvSpPr>
          <p:cNvPr id="93" name="Google Shape;93;p111"/>
          <p:cNvSpPr txBox="1">
            <a:spLocks noGrp="1"/>
          </p:cNvSpPr>
          <p:nvPr>
            <p:ph type="body" idx="1"/>
          </p:nvPr>
        </p:nvSpPr>
        <p:spPr>
          <a:xfrm>
            <a:off x="360994" y="1775942"/>
            <a:ext cx="2124109" cy="280344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rgbClr val="344447"/>
              </a:buClr>
              <a:buSzPts val="1400"/>
              <a:buNone/>
              <a:defRPr sz="1400">
                <a:solidFill>
                  <a:srgbClr val="344447"/>
                </a:solidFill>
              </a:defRPr>
            </a:lvl1pPr>
            <a:lvl2pPr marL="914400" lvl="1" indent="-228600" algn="l">
              <a:spcBef>
                <a:spcPts val="280"/>
              </a:spcBef>
              <a:spcAft>
                <a:spcPts val="0"/>
              </a:spcAft>
              <a:buClr>
                <a:srgbClr val="344447"/>
              </a:buClr>
              <a:buSzPts val="1400"/>
              <a:buNone/>
              <a:defRPr sz="1400">
                <a:solidFill>
                  <a:srgbClr val="344447"/>
                </a:solidFill>
              </a:defRPr>
            </a:lvl2pPr>
            <a:lvl3pPr marL="1371600" lvl="2" indent="-228600" algn="l">
              <a:spcBef>
                <a:spcPts val="280"/>
              </a:spcBef>
              <a:spcAft>
                <a:spcPts val="0"/>
              </a:spcAft>
              <a:buClr>
                <a:srgbClr val="344447"/>
              </a:buClr>
              <a:buSzPts val="1400"/>
              <a:buNone/>
              <a:defRPr sz="1400">
                <a:solidFill>
                  <a:srgbClr val="344447"/>
                </a:solidFill>
              </a:defRPr>
            </a:lvl3pPr>
            <a:lvl4pPr marL="1828800" lvl="3" indent="-228600" algn="l">
              <a:spcBef>
                <a:spcPts val="280"/>
              </a:spcBef>
              <a:spcAft>
                <a:spcPts val="0"/>
              </a:spcAft>
              <a:buClr>
                <a:srgbClr val="344447"/>
              </a:buClr>
              <a:buSzPts val="1400"/>
              <a:buNone/>
              <a:defRPr sz="1400">
                <a:solidFill>
                  <a:srgbClr val="344447"/>
                </a:solidFill>
              </a:defRPr>
            </a:lvl4pPr>
            <a:lvl5pPr marL="2286000" lvl="4" indent="-228600" algn="l">
              <a:spcBef>
                <a:spcPts val="280"/>
              </a:spcBef>
              <a:spcAft>
                <a:spcPts val="0"/>
              </a:spcAft>
              <a:buClr>
                <a:srgbClr val="344447"/>
              </a:buClr>
              <a:buSzPts val="1400"/>
              <a:buNone/>
              <a:defRPr sz="1400">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11"/>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95" name="Google Shape;95;p111"/>
          <p:cNvPicPr preferRelativeResize="0"/>
          <p:nvPr/>
        </p:nvPicPr>
        <p:blipFill rotWithShape="1">
          <a:blip r:embed="rId2">
            <a:alphaModFix/>
          </a:blip>
          <a:srcRect/>
          <a:stretch/>
        </p:blipFill>
        <p:spPr>
          <a:xfrm>
            <a:off x="2941934" y="598161"/>
            <a:ext cx="6003583" cy="4404717"/>
          </a:xfrm>
          <a:prstGeom prst="rect">
            <a:avLst/>
          </a:prstGeom>
          <a:noFill/>
          <a:ln>
            <a:noFill/>
          </a:ln>
        </p:spPr>
      </p:pic>
      <p:sp>
        <p:nvSpPr>
          <p:cNvPr id="96" name="Google Shape;96;p111"/>
          <p:cNvSpPr>
            <a:spLocks noGrp="1"/>
          </p:cNvSpPr>
          <p:nvPr>
            <p:ph type="pic" idx="2"/>
          </p:nvPr>
        </p:nvSpPr>
        <p:spPr>
          <a:xfrm>
            <a:off x="3331066" y="977353"/>
            <a:ext cx="5104800" cy="3333600"/>
          </a:xfrm>
          <a:prstGeom prst="rect">
            <a:avLst/>
          </a:prstGeom>
          <a:noFill/>
          <a:ln>
            <a:noFill/>
          </a:ln>
        </p:spPr>
        <p:txBody>
          <a:bodyPr spcFirstLastPara="1" wrap="square" lIns="91425" tIns="45700" rIns="91425" bIns="45700" anchor="t" anchorCtr="0">
            <a:norm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7" name="Google Shape;97;p111"/>
          <p:cNvSpPr txBox="1">
            <a:spLocks noGrp="1"/>
          </p:cNvSpPr>
          <p:nvPr>
            <p:ph type="body" idx="3"/>
          </p:nvPr>
        </p:nvSpPr>
        <p:spPr>
          <a:xfrm>
            <a:off x="472560" y="1511301"/>
            <a:ext cx="2162690" cy="236384"/>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l">
              <a:spcBef>
                <a:spcPts val="240"/>
              </a:spcBef>
              <a:spcAft>
                <a:spcPts val="0"/>
              </a:spcAft>
              <a:buClr>
                <a:schemeClr val="lt1"/>
              </a:buClr>
              <a:buSzPts val="1200"/>
              <a:buNone/>
              <a:defRPr sz="1200" cap="none">
                <a:solidFill>
                  <a:schemeClr val="lt1"/>
                </a:solidFill>
                <a:latin typeface="Tahoma"/>
                <a:ea typeface="Tahoma"/>
                <a:cs typeface="Tahoma"/>
                <a:sym typeface="Tahoma"/>
              </a:defRPr>
            </a:lvl1pPr>
            <a:lvl2pPr marL="914400" lvl="1"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2pPr>
            <a:lvl3pPr marL="1371600" lvl="2"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3pPr>
            <a:lvl4pPr marL="1828800" lvl="3"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4pPr>
            <a:lvl5pPr marL="2286000" lvl="4"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11"/>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11"/>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is projekta 2">
  <p:cSld name="opis projekta 2">
    <p:spTree>
      <p:nvGrpSpPr>
        <p:cNvPr id="1" name="Shape 100"/>
        <p:cNvGrpSpPr/>
        <p:nvPr/>
      </p:nvGrpSpPr>
      <p:grpSpPr>
        <a:xfrm>
          <a:off x="0" y="0"/>
          <a:ext cx="0" cy="0"/>
          <a:chOff x="0" y="0"/>
          <a:chExt cx="0" cy="0"/>
        </a:xfrm>
      </p:grpSpPr>
      <p:sp>
        <p:nvSpPr>
          <p:cNvPr id="101" name="Google Shape;101;p11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102" name="Google Shape;102;p112"/>
          <p:cNvPicPr preferRelativeResize="0"/>
          <p:nvPr/>
        </p:nvPicPr>
        <p:blipFill rotWithShape="1">
          <a:blip r:embed="rId2">
            <a:alphaModFix/>
          </a:blip>
          <a:srcRect/>
          <a:stretch/>
        </p:blipFill>
        <p:spPr>
          <a:xfrm>
            <a:off x="1713668" y="857087"/>
            <a:ext cx="5753148" cy="4410000"/>
          </a:xfrm>
          <a:prstGeom prst="rect">
            <a:avLst/>
          </a:prstGeom>
          <a:noFill/>
          <a:ln>
            <a:noFill/>
          </a:ln>
        </p:spPr>
      </p:pic>
      <p:sp>
        <p:nvSpPr>
          <p:cNvPr id="103" name="Google Shape;103;p112"/>
          <p:cNvSpPr>
            <a:spLocks noGrp="1"/>
          </p:cNvSpPr>
          <p:nvPr>
            <p:ph type="pic" idx="2"/>
          </p:nvPr>
        </p:nvSpPr>
        <p:spPr>
          <a:xfrm>
            <a:off x="1844969" y="1274541"/>
            <a:ext cx="5398217" cy="3890809"/>
          </a:xfrm>
          <a:prstGeom prst="rect">
            <a:avLst/>
          </a:prstGeom>
          <a:noFill/>
          <a:ln>
            <a:noFill/>
          </a:ln>
        </p:spPr>
        <p:txBody>
          <a:bodyPr spcFirstLastPara="1" wrap="square" lIns="91425" tIns="45700" rIns="91425" bIns="45700" anchor="t" anchorCtr="0">
            <a:norm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 name="Google Shape;104;p112"/>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12"/>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6"/>
        <p:cNvGrpSpPr/>
        <p:nvPr/>
      </p:nvGrpSpPr>
      <p:grpSpPr>
        <a:xfrm>
          <a:off x="0" y="0"/>
          <a:ext cx="0" cy="0"/>
          <a:chOff x="0" y="0"/>
          <a:chExt cx="0" cy="0"/>
        </a:xfrm>
      </p:grpSpPr>
      <p:sp>
        <p:nvSpPr>
          <p:cNvPr id="107" name="Google Shape;107;p113"/>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lvl="0" algn="l">
              <a:lnSpc>
                <a:spcPct val="166666"/>
              </a:lnSpc>
              <a:spcBef>
                <a:spcPts val="0"/>
              </a:spcBef>
              <a:spcAft>
                <a:spcPts val="0"/>
              </a:spcAft>
              <a:buClr>
                <a:srgbClr val="34444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13"/>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04800" algn="l">
              <a:spcBef>
                <a:spcPts val="240"/>
              </a:spcBef>
              <a:spcAft>
                <a:spcPts val="0"/>
              </a:spcAft>
              <a:buClr>
                <a:srgbClr val="344447"/>
              </a:buClr>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113"/>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image" Target="../media/image2.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image" Target="../media/image1.jp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8" Type="http://schemas.openxmlformats.org/officeDocument/2006/relationships/slideLayout" Target="../slideLayouts/slideLayout29.xml"/><Relationship Id="rId3"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3">
            <a:alphaModFix/>
          </a:blip>
          <a:stretch>
            <a:fillRect/>
          </a:stretch>
        </a:blipFill>
        <a:effectLst/>
      </p:bgPr>
    </p:bg>
    <p:spTree>
      <p:nvGrpSpPr>
        <p:cNvPr id="1" name="Shape 9"/>
        <p:cNvGrpSpPr/>
        <p:nvPr/>
      </p:nvGrpSpPr>
      <p:grpSpPr>
        <a:xfrm>
          <a:off x="0" y="0"/>
          <a:ext cx="0" cy="0"/>
          <a:chOff x="0" y="0"/>
          <a:chExt cx="0" cy="0"/>
        </a:xfrm>
      </p:grpSpPr>
      <p:sp>
        <p:nvSpPr>
          <p:cNvPr id="10" name="Google Shape;10;p103"/>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marR="0" lvl="0" algn="l" rtl="0">
              <a:lnSpc>
                <a:spcPct val="107142"/>
              </a:lnSpc>
              <a:spcBef>
                <a:spcPts val="0"/>
              </a:spcBef>
              <a:spcAft>
                <a:spcPts val="0"/>
              </a:spcAft>
              <a:buClr>
                <a:srgbClr val="344447"/>
              </a:buClr>
              <a:buSzPts val="2800"/>
              <a:buFont typeface="Tahoma"/>
              <a:buNone/>
              <a:defRPr sz="2800" b="1" i="0" u="none" strike="noStrike" cap="none">
                <a:solidFill>
                  <a:srgbClr val="344447"/>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3"/>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03"/>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9"/>
                </a:solidFill>
                <a:latin typeface="Calibri"/>
                <a:ea typeface="Calibri"/>
                <a:cs typeface="Calibri"/>
                <a:sym typeface="Calibri"/>
              </a:defRPr>
            </a:lvl1pPr>
            <a:lvl2pPr marL="0" marR="0" lvl="1" indent="0" algn="l" rtl="0">
              <a:spcBef>
                <a:spcPts val="0"/>
              </a:spcBef>
              <a:buNone/>
              <a:defRPr sz="1000" b="0" i="0" u="none" strike="noStrike" cap="none">
                <a:solidFill>
                  <a:srgbClr val="888889"/>
                </a:solidFill>
                <a:latin typeface="Calibri"/>
                <a:ea typeface="Calibri"/>
                <a:cs typeface="Calibri"/>
                <a:sym typeface="Calibri"/>
              </a:defRPr>
            </a:lvl2pPr>
            <a:lvl3pPr marL="0" marR="0" lvl="2" indent="0" algn="l" rtl="0">
              <a:spcBef>
                <a:spcPts val="0"/>
              </a:spcBef>
              <a:buNone/>
              <a:defRPr sz="1000" b="0" i="0" u="none" strike="noStrike" cap="none">
                <a:solidFill>
                  <a:srgbClr val="888889"/>
                </a:solidFill>
                <a:latin typeface="Calibri"/>
                <a:ea typeface="Calibri"/>
                <a:cs typeface="Calibri"/>
                <a:sym typeface="Calibri"/>
              </a:defRPr>
            </a:lvl3pPr>
            <a:lvl4pPr marL="0" marR="0" lvl="3" indent="0" algn="l" rtl="0">
              <a:spcBef>
                <a:spcPts val="0"/>
              </a:spcBef>
              <a:buNone/>
              <a:defRPr sz="1000" b="0" i="0" u="none" strike="noStrike" cap="none">
                <a:solidFill>
                  <a:srgbClr val="888889"/>
                </a:solidFill>
                <a:latin typeface="Calibri"/>
                <a:ea typeface="Calibri"/>
                <a:cs typeface="Calibri"/>
                <a:sym typeface="Calibri"/>
              </a:defRPr>
            </a:lvl4pPr>
            <a:lvl5pPr marL="0" marR="0" lvl="4" indent="0" algn="l" rtl="0">
              <a:spcBef>
                <a:spcPts val="0"/>
              </a:spcBef>
              <a:buNone/>
              <a:defRPr sz="1000" b="0" i="0" u="none" strike="noStrike" cap="none">
                <a:solidFill>
                  <a:srgbClr val="888889"/>
                </a:solidFill>
                <a:latin typeface="Calibri"/>
                <a:ea typeface="Calibri"/>
                <a:cs typeface="Calibri"/>
                <a:sym typeface="Calibri"/>
              </a:defRPr>
            </a:lvl5pPr>
            <a:lvl6pPr marL="0" marR="0" lvl="5" indent="0" algn="l" rtl="0">
              <a:spcBef>
                <a:spcPts val="0"/>
              </a:spcBef>
              <a:buNone/>
              <a:defRPr sz="1000" b="0" i="0" u="none" strike="noStrike" cap="none">
                <a:solidFill>
                  <a:srgbClr val="888889"/>
                </a:solidFill>
                <a:latin typeface="Calibri"/>
                <a:ea typeface="Calibri"/>
                <a:cs typeface="Calibri"/>
                <a:sym typeface="Calibri"/>
              </a:defRPr>
            </a:lvl6pPr>
            <a:lvl7pPr marL="0" marR="0" lvl="6" indent="0" algn="l" rtl="0">
              <a:spcBef>
                <a:spcPts val="0"/>
              </a:spcBef>
              <a:buNone/>
              <a:defRPr sz="1000" b="0" i="0" u="none" strike="noStrike" cap="none">
                <a:solidFill>
                  <a:srgbClr val="888889"/>
                </a:solidFill>
                <a:latin typeface="Calibri"/>
                <a:ea typeface="Calibri"/>
                <a:cs typeface="Calibri"/>
                <a:sym typeface="Calibri"/>
              </a:defRPr>
            </a:lvl7pPr>
            <a:lvl8pPr marL="0" marR="0" lvl="7" indent="0" algn="l" rtl="0">
              <a:spcBef>
                <a:spcPts val="0"/>
              </a:spcBef>
              <a:buNone/>
              <a:defRPr sz="1000" b="0" i="0" u="none" strike="noStrike" cap="none">
                <a:solidFill>
                  <a:srgbClr val="888889"/>
                </a:solidFill>
                <a:latin typeface="Calibri"/>
                <a:ea typeface="Calibri"/>
                <a:cs typeface="Calibri"/>
                <a:sym typeface="Calibri"/>
              </a:defRPr>
            </a:lvl8pPr>
            <a:lvl9pPr marL="0" marR="0" lvl="8" indent="0" algn="l" rtl="0">
              <a:spcBef>
                <a:spcPts val="0"/>
              </a:spcBef>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4" name="Google Shape;14;p103" descr="logotip.png"/>
          <p:cNvPicPr preferRelativeResize="0"/>
          <p:nvPr/>
        </p:nvPicPr>
        <p:blipFill rotWithShape="1">
          <a:blip r:embed="rId24">
            <a:alphaModFix/>
          </a:blip>
          <a:srcRect/>
          <a:stretch/>
        </p:blipFill>
        <p:spPr>
          <a:xfrm>
            <a:off x="8224565" y="5122146"/>
            <a:ext cx="880955" cy="400434"/>
          </a:xfrm>
          <a:prstGeom prst="rect">
            <a:avLst/>
          </a:prstGeom>
          <a:noFill/>
          <a:ln>
            <a:noFill/>
          </a:ln>
        </p:spPr>
      </p:pic>
      <p:sp>
        <p:nvSpPr>
          <p:cNvPr id="15" name="Google Shape;15;p103"/>
          <p:cNvSpPr txBox="1"/>
          <p:nvPr/>
        </p:nvSpPr>
        <p:spPr>
          <a:xfrm>
            <a:off x="8255898" y="5512108"/>
            <a:ext cx="1161143"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chemeClr val="lt1"/>
                </a:solidFill>
                <a:latin typeface="Calibri"/>
                <a:ea typeface="Calibri"/>
                <a:cs typeface="Calibri"/>
                <a:sym typeface="Calibri"/>
              </a:rPr>
              <a:t>www.ltfe.org</a:t>
            </a:r>
            <a:endParaRPr/>
          </a:p>
        </p:txBody>
      </p:sp>
      <p:sp>
        <p:nvSpPr>
          <p:cNvPr id="16" name="Google Shape;16;p103"/>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L="914400" marR="0" lvl="1" indent="-342900"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L="1371600" marR="0" lvl="2" indent="-330200"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L="1828800" marR="0" lvl="3" indent="-317500"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L="2286000" marR="0" lvl="4" indent="-304800"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 id="2147483676"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1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7">
            <a:alphaModFix/>
          </a:blip>
          <a:stretch>
            <a:fillRect/>
          </a:stretch>
        </a:blipFill>
        <a:effectLst/>
      </p:bgPr>
    </p:bg>
    <p:spTree>
      <p:nvGrpSpPr>
        <p:cNvPr id="1" name="Shape 123"/>
        <p:cNvGrpSpPr/>
        <p:nvPr/>
      </p:nvGrpSpPr>
      <p:grpSpPr>
        <a:xfrm>
          <a:off x="0" y="0"/>
          <a:ext cx="0" cy="0"/>
          <a:chOff x="0" y="0"/>
          <a:chExt cx="0" cy="0"/>
        </a:xfrm>
      </p:grpSpPr>
      <p:sp>
        <p:nvSpPr>
          <p:cNvPr id="124" name="Google Shape;124;g94c9480fe8_1_939"/>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marR="0" lvl="0" algn="l" rtl="0">
              <a:lnSpc>
                <a:spcPct val="107142"/>
              </a:lnSpc>
              <a:spcBef>
                <a:spcPts val="0"/>
              </a:spcBef>
              <a:spcAft>
                <a:spcPts val="0"/>
              </a:spcAft>
              <a:buClr>
                <a:srgbClr val="344447"/>
              </a:buClr>
              <a:buSzPts val="2800"/>
              <a:buFont typeface="Tahoma"/>
              <a:buNone/>
              <a:defRPr sz="2800" b="1" i="0" u="none" strike="noStrike" cap="none">
                <a:solidFill>
                  <a:srgbClr val="344447"/>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5" name="Google Shape;125;g94c9480fe8_1_939"/>
          <p:cNvSpPr txBox="1">
            <a:spLocks noGrp="1"/>
          </p:cNvSpPr>
          <p:nvPr>
            <p:ph type="dt" idx="10"/>
          </p:nvPr>
        </p:nvSpPr>
        <p:spPr>
          <a:xfrm>
            <a:off x="7235845" y="5233459"/>
            <a:ext cx="1070100" cy="291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g94c9480fe8_1_939"/>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g94c9480fe8_1_93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9"/>
                </a:solidFill>
                <a:latin typeface="Calibri"/>
                <a:ea typeface="Calibri"/>
                <a:cs typeface="Calibri"/>
                <a:sym typeface="Calibri"/>
              </a:defRPr>
            </a:lvl1pPr>
            <a:lvl2pPr marL="0" marR="0" lvl="1" indent="0" algn="l" rtl="0">
              <a:spcBef>
                <a:spcPts val="0"/>
              </a:spcBef>
              <a:buNone/>
              <a:defRPr sz="1000" b="0" i="0" u="none" strike="noStrike" cap="none">
                <a:solidFill>
                  <a:srgbClr val="888889"/>
                </a:solidFill>
                <a:latin typeface="Calibri"/>
                <a:ea typeface="Calibri"/>
                <a:cs typeface="Calibri"/>
                <a:sym typeface="Calibri"/>
              </a:defRPr>
            </a:lvl2pPr>
            <a:lvl3pPr marL="0" marR="0" lvl="2" indent="0" algn="l" rtl="0">
              <a:spcBef>
                <a:spcPts val="0"/>
              </a:spcBef>
              <a:buNone/>
              <a:defRPr sz="1000" b="0" i="0" u="none" strike="noStrike" cap="none">
                <a:solidFill>
                  <a:srgbClr val="888889"/>
                </a:solidFill>
                <a:latin typeface="Calibri"/>
                <a:ea typeface="Calibri"/>
                <a:cs typeface="Calibri"/>
                <a:sym typeface="Calibri"/>
              </a:defRPr>
            </a:lvl3pPr>
            <a:lvl4pPr marL="0" marR="0" lvl="3" indent="0" algn="l" rtl="0">
              <a:spcBef>
                <a:spcPts val="0"/>
              </a:spcBef>
              <a:buNone/>
              <a:defRPr sz="1000" b="0" i="0" u="none" strike="noStrike" cap="none">
                <a:solidFill>
                  <a:srgbClr val="888889"/>
                </a:solidFill>
                <a:latin typeface="Calibri"/>
                <a:ea typeface="Calibri"/>
                <a:cs typeface="Calibri"/>
                <a:sym typeface="Calibri"/>
              </a:defRPr>
            </a:lvl4pPr>
            <a:lvl5pPr marL="0" marR="0" lvl="4" indent="0" algn="l" rtl="0">
              <a:spcBef>
                <a:spcPts val="0"/>
              </a:spcBef>
              <a:buNone/>
              <a:defRPr sz="1000" b="0" i="0" u="none" strike="noStrike" cap="none">
                <a:solidFill>
                  <a:srgbClr val="888889"/>
                </a:solidFill>
                <a:latin typeface="Calibri"/>
                <a:ea typeface="Calibri"/>
                <a:cs typeface="Calibri"/>
                <a:sym typeface="Calibri"/>
              </a:defRPr>
            </a:lvl5pPr>
            <a:lvl6pPr marL="0" marR="0" lvl="5" indent="0" algn="l" rtl="0">
              <a:spcBef>
                <a:spcPts val="0"/>
              </a:spcBef>
              <a:buNone/>
              <a:defRPr sz="1000" b="0" i="0" u="none" strike="noStrike" cap="none">
                <a:solidFill>
                  <a:srgbClr val="888889"/>
                </a:solidFill>
                <a:latin typeface="Calibri"/>
                <a:ea typeface="Calibri"/>
                <a:cs typeface="Calibri"/>
                <a:sym typeface="Calibri"/>
              </a:defRPr>
            </a:lvl6pPr>
            <a:lvl7pPr marL="0" marR="0" lvl="6" indent="0" algn="l" rtl="0">
              <a:spcBef>
                <a:spcPts val="0"/>
              </a:spcBef>
              <a:buNone/>
              <a:defRPr sz="1000" b="0" i="0" u="none" strike="noStrike" cap="none">
                <a:solidFill>
                  <a:srgbClr val="888889"/>
                </a:solidFill>
                <a:latin typeface="Calibri"/>
                <a:ea typeface="Calibri"/>
                <a:cs typeface="Calibri"/>
                <a:sym typeface="Calibri"/>
              </a:defRPr>
            </a:lvl7pPr>
            <a:lvl8pPr marL="0" marR="0" lvl="7" indent="0" algn="l" rtl="0">
              <a:spcBef>
                <a:spcPts val="0"/>
              </a:spcBef>
              <a:buNone/>
              <a:defRPr sz="1000" b="0" i="0" u="none" strike="noStrike" cap="none">
                <a:solidFill>
                  <a:srgbClr val="888889"/>
                </a:solidFill>
                <a:latin typeface="Calibri"/>
                <a:ea typeface="Calibri"/>
                <a:cs typeface="Calibri"/>
                <a:sym typeface="Calibri"/>
              </a:defRPr>
            </a:lvl8pPr>
            <a:lvl9pPr marL="0" marR="0" lvl="8" indent="0" algn="l" rtl="0">
              <a:spcBef>
                <a:spcPts val="0"/>
              </a:spcBef>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28" name="Google Shape;128;g94c9480fe8_1_939" descr="logotip.png"/>
          <p:cNvPicPr preferRelativeResize="0"/>
          <p:nvPr/>
        </p:nvPicPr>
        <p:blipFill rotWithShape="1">
          <a:blip r:embed="rId38">
            <a:alphaModFix/>
          </a:blip>
          <a:srcRect/>
          <a:stretch/>
        </p:blipFill>
        <p:spPr>
          <a:xfrm>
            <a:off x="8224565" y="5122146"/>
            <a:ext cx="880955" cy="400434"/>
          </a:xfrm>
          <a:prstGeom prst="rect">
            <a:avLst/>
          </a:prstGeom>
          <a:noFill/>
          <a:ln>
            <a:noFill/>
          </a:ln>
        </p:spPr>
      </p:pic>
      <p:sp>
        <p:nvSpPr>
          <p:cNvPr id="129" name="Google Shape;129;g94c9480fe8_1_939"/>
          <p:cNvSpPr txBox="1"/>
          <p:nvPr/>
        </p:nvSpPr>
        <p:spPr>
          <a:xfrm>
            <a:off x="8255898" y="5512108"/>
            <a:ext cx="11610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0" i="0" u="none" strike="noStrike" cap="none">
                <a:solidFill>
                  <a:schemeClr val="lt1"/>
                </a:solidFill>
                <a:latin typeface="Calibri"/>
                <a:ea typeface="Calibri"/>
                <a:cs typeface="Calibri"/>
                <a:sym typeface="Calibri"/>
              </a:rPr>
              <a:t>www.ltfe.org</a:t>
            </a:r>
            <a:endParaRPr/>
          </a:p>
        </p:txBody>
      </p:sp>
      <p:sp>
        <p:nvSpPr>
          <p:cNvPr id="130" name="Google Shape;130;g94c9480fe8_1_939"/>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L="914400" marR="0" lvl="1" indent="-342900"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L="1371600" marR="0" lvl="2" indent="-330200"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L="1828800" marR="0" lvl="3" indent="-317500"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L="2286000" marR="0" lvl="4" indent="-304800"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81" r:id="rId14"/>
    <p:sldLayoutId id="2147483682" r:id="rId15"/>
    <p:sldLayoutId id="2147483683" r:id="rId16"/>
    <p:sldLayoutId id="2147483684" r:id="rId17"/>
    <p:sldLayoutId id="2147483685" r:id="rId18"/>
    <p:sldLayoutId id="2147483686" r:id="rId19"/>
    <p:sldLayoutId id="2147483687" r:id="rId20"/>
    <p:sldLayoutId id="2147483689"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25" r:id="rId31"/>
    <p:sldLayoutId id="2147483726" r:id="rId32"/>
    <p:sldLayoutId id="2147483727" r:id="rId33"/>
    <p:sldLayoutId id="2147483728" r:id="rId34"/>
    <p:sldLayoutId id="2147483729"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image" Target="../media/image33.jpg"/></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98.png"/><Relationship Id="rId4" Type="http://schemas.openxmlformats.org/officeDocument/2006/relationships/image" Target="../media/image97.jpeg"/></Relationships>
</file>

<file path=ppt/slides/_rels/slide1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hyperlink" Target="https://get.k3s.io/"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51.xml"/><Relationship Id="rId4" Type="http://schemas.openxmlformats.org/officeDocument/2006/relationships/image" Target="../media/image110.png"/></Relationships>
</file>

<file path=ppt/slides/_rels/slide1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hyperlink" Target="https://kubernetes.io/docs/concepts/workloads/controllers/replicationcontroller/"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github.com/icta-tecaji/docker-k8s-public.git"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hyperlink" Target="https://kubernetes.io/docs/concepts/workloads/controllers/replicaset/"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1.xml"/><Relationship Id="rId1" Type="http://schemas.openxmlformats.org/officeDocument/2006/relationships/slideLayout" Target="../slideLayouts/slideLayout53.xml"/><Relationship Id="rId4" Type="http://schemas.openxmlformats.org/officeDocument/2006/relationships/image" Target="../media/image119.png"/></Relationships>
</file>

<file path=ppt/slides/_rels/slide1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5.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6.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3" Type="http://schemas.openxmlformats.org/officeDocument/2006/relationships/hyperlink" Target="https://kubernetes.io/docs/concepts/workloads/controllers/deployment/" TargetMode="External"/><Relationship Id="rId2" Type="http://schemas.openxmlformats.org/officeDocument/2006/relationships/notesSlide" Target="../notesSlides/notesSlide62.xml"/><Relationship Id="rId1" Type="http://schemas.openxmlformats.org/officeDocument/2006/relationships/slideLayout" Target="../slideLayouts/slideLayout24.xml"/><Relationship Id="rId5" Type="http://schemas.openxmlformats.org/officeDocument/2006/relationships/image" Target="../media/image131.png"/><Relationship Id="rId4" Type="http://schemas.openxmlformats.org/officeDocument/2006/relationships/image" Target="../media/image130.png"/></Relationships>
</file>

<file path=ppt/slides/_rels/slide1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hyperlink" Target="https://kubernetes.io/docs/concepts/storage/volumes/" TargetMode="External"/><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0.xml"/><Relationship Id="rId1" Type="http://schemas.openxmlformats.org/officeDocument/2006/relationships/slideLayout" Target="../slideLayouts/slideLayout24.xml"/><Relationship Id="rId4" Type="http://schemas.openxmlformats.org/officeDocument/2006/relationships/image" Target="../media/image13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3" Type="http://schemas.openxmlformats.org/officeDocument/2006/relationships/hyperlink" Target="https://kubernetes.io/docs/concepts/configuration/configmap/" TargetMode="External"/><Relationship Id="rId2" Type="http://schemas.openxmlformats.org/officeDocument/2006/relationships/notesSlide" Target="../notesSlides/notesSlide76.xml"/><Relationship Id="rId1" Type="http://schemas.openxmlformats.org/officeDocument/2006/relationships/slideLayout" Target="../slideLayouts/slideLayout24.xml"/><Relationship Id="rId5" Type="http://schemas.openxmlformats.org/officeDocument/2006/relationships/image" Target="../media/image144.png"/><Relationship Id="rId4" Type="http://schemas.openxmlformats.org/officeDocument/2006/relationships/image" Target="../media/image143.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hyperlink" Target="https://kubernetes.io/docs/concepts/configuration/secret/" TargetMode="External"/><Relationship Id="rId2" Type="http://schemas.openxmlformats.org/officeDocument/2006/relationships/notesSlide" Target="../notesSlides/notesSlide77.xml"/><Relationship Id="rId1" Type="http://schemas.openxmlformats.org/officeDocument/2006/relationships/slideLayout" Target="../slideLayouts/slideLayout24.xml"/><Relationship Id="rId4" Type="http://schemas.openxmlformats.org/officeDocument/2006/relationships/hyperlink" Target="https://kubernetes.io/docs/concepts/configuration/secret/#risks"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3" Type="http://schemas.openxmlformats.org/officeDocument/2006/relationships/hyperlink" Target="https://kubernetes.io/docs/concepts/workloads/controllers/job/" TargetMode="External"/><Relationship Id="rId2" Type="http://schemas.openxmlformats.org/officeDocument/2006/relationships/notesSlide" Target="../notesSlides/notesSlide79.xml"/><Relationship Id="rId1" Type="http://schemas.openxmlformats.org/officeDocument/2006/relationships/slideLayout" Target="../slideLayouts/slideLayout24.xml"/><Relationship Id="rId4" Type="http://schemas.openxmlformats.org/officeDocument/2006/relationships/image" Target="../media/image146.png"/></Relationships>
</file>

<file path=ppt/slides/_rels/slide163.xml.rels><?xml version="1.0" encoding="UTF-8" standalone="yes"?>
<Relationships xmlns="http://schemas.openxmlformats.org/package/2006/relationships"><Relationship Id="rId3" Type="http://schemas.openxmlformats.org/officeDocument/2006/relationships/hyperlink" Target="https://kubernetes.io/docs/tasks/access-application-cluster/web-ui-dashboard/"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hyperlink" Target="https://unofficial-kubernetes.readthedocs.io/en/latest/user-guide/kubectl-cheatsheet/" TargetMode="External"/><Relationship Id="rId4" Type="http://schemas.openxmlformats.org/officeDocument/2006/relationships/hyperlink" Target="https://kubernetes.io/docs/tasks/access-application-cluster/connecting-frontend-backend/"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mailto:andrej.kos@ltfe.org" TargetMode="External"/><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hyperlink" Target="http://www.ltfe.or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docker.com/engine/install/ubuntu/" TargetMode="External"/><Relationship Id="rId2" Type="http://schemas.openxmlformats.org/officeDocument/2006/relationships/hyperlink" Target="https://docs.docker.com/get-docker/" TargetMode="External"/><Relationship Id="rId1" Type="http://schemas.openxmlformats.org/officeDocument/2006/relationships/slideLayout" Target="../slideLayouts/slideLayout3.xml"/><Relationship Id="rId4" Type="http://schemas.openxmlformats.org/officeDocument/2006/relationships/hyperlink" Target="https://docs.docker.com/engine/install/linux-postinstal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hyperlink" Target="https://docs.docker.com/compose/cli-command-compatibility/"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docs.portainer.io/start/install/server/docker/linux"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oc.owncloud.com/server/10.11/admin_manual/installation/docker/" TargetMode="Externa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martinfowler.com/bliki/MonolithFirst.html"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hyperlink" Target="http://www.ict-academy.eu/" TargetMode="External"/><Relationship Id="rId7" Type="http://schemas.openxmlformats.org/officeDocument/2006/relationships/hyperlink" Target="http://www.maker.si/" TargetMode="External"/><Relationship Id="rId12"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18.jpg"/><Relationship Id="rId5" Type="http://schemas.openxmlformats.org/officeDocument/2006/relationships/hyperlink" Target="http://www.e-cho.org/" TargetMode="Externa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hyperlink" Target="http://www.openlab.si/" TargetMode="External"/></Relationships>
</file>

<file path=ppt/slides/_rels/slide70.xml.rels><?xml version="1.0" encoding="UTF-8" standalone="yes"?>
<Relationships xmlns="http://schemas.openxmlformats.org/package/2006/relationships"><Relationship Id="rId2" Type="http://schemas.openxmlformats.org/officeDocument/2006/relationships/hyperlink" Target="https://www.suse.com/c/rancher_blog/docker-swarm-vs-kubernetes/" TargetMode="Externa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kubernetes.io/" TargetMode="Externa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c/cloudnativefdn&#184;"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gif"/></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1.jp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99.xml.rels><?xml version="1.0" encoding="UTF-8" standalone="yes"?>
<Relationships xmlns="http://schemas.openxmlformats.org/package/2006/relationships"><Relationship Id="rId3" Type="http://schemas.openxmlformats.org/officeDocument/2006/relationships/hyperlink" Target="https://kubernetes.io/docs/setup/production-environment/container-runtimes" TargetMode="External"/><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4" name="Google Shape;134;p1"/>
          <p:cNvPicPr preferRelativeResize="0"/>
          <p:nvPr/>
        </p:nvPicPr>
        <p:blipFill rotWithShape="1">
          <a:blip r:embed="rId3">
            <a:alphaModFix/>
          </a:blip>
          <a:srcRect l="381" t="8946" r="-996" b="36429"/>
          <a:stretch/>
        </p:blipFill>
        <p:spPr>
          <a:xfrm>
            <a:off x="0" y="285691"/>
            <a:ext cx="9244940" cy="3103973"/>
          </a:xfrm>
          <a:prstGeom prst="rect">
            <a:avLst/>
          </a:prstGeom>
          <a:noFill/>
          <a:ln>
            <a:noFill/>
          </a:ln>
        </p:spPr>
      </p:pic>
      <p:grpSp>
        <p:nvGrpSpPr>
          <p:cNvPr id="135" name="Google Shape;135;p1"/>
          <p:cNvGrpSpPr/>
          <p:nvPr/>
        </p:nvGrpSpPr>
        <p:grpSpPr>
          <a:xfrm>
            <a:off x="-1" y="2521280"/>
            <a:ext cx="6875814" cy="1636562"/>
            <a:chOff x="-1" y="1727858"/>
            <a:chExt cx="9167752" cy="3411187"/>
          </a:xfrm>
        </p:grpSpPr>
        <p:sp>
          <p:nvSpPr>
            <p:cNvPr id="136" name="Google Shape;136;p1"/>
            <p:cNvSpPr/>
            <p:nvPr/>
          </p:nvSpPr>
          <p:spPr>
            <a:xfrm>
              <a:off x="-1" y="1727858"/>
              <a:ext cx="9167752" cy="3411187"/>
            </a:xfrm>
            <a:prstGeom prst="rect">
              <a:avLst/>
            </a:prstGeom>
            <a:solidFill>
              <a:srgbClr val="001B4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37" name="Google Shape;137;p1"/>
            <p:cNvSpPr/>
            <p:nvPr/>
          </p:nvSpPr>
          <p:spPr>
            <a:xfrm>
              <a:off x="-1" y="1727858"/>
              <a:ext cx="9167752" cy="65314"/>
            </a:xfrm>
            <a:prstGeom prst="rect">
              <a:avLst/>
            </a:prstGeom>
            <a:solidFill>
              <a:srgbClr val="7EB94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38" name="Google Shape;138;p1"/>
          <p:cNvSpPr txBox="1">
            <a:spLocks noGrp="1"/>
          </p:cNvSpPr>
          <p:nvPr>
            <p:ph type="ctrTitle"/>
          </p:nvPr>
        </p:nvSpPr>
        <p:spPr>
          <a:xfrm>
            <a:off x="319454" y="3121569"/>
            <a:ext cx="6158840" cy="702857"/>
          </a:xfrm>
          <a:prstGeom prst="rect">
            <a:avLst/>
          </a:prstGeom>
          <a:noFill/>
          <a:ln>
            <a:noFill/>
          </a:ln>
        </p:spPr>
        <p:txBody>
          <a:bodyPr spcFirstLastPara="1" wrap="square" lIns="91425" tIns="45700" rIns="91425" bIns="45700" anchor="b" anchorCtr="0">
            <a:noAutofit/>
          </a:bodyPr>
          <a:lstStyle/>
          <a:p>
            <a:pPr lvl="0" algn="l">
              <a:lnSpc>
                <a:spcPct val="83333"/>
              </a:lnSpc>
              <a:buClr>
                <a:schemeClr val="lt1"/>
              </a:buClr>
              <a:buSzPts val="3600"/>
            </a:pPr>
            <a:r>
              <a:rPr lang="en-US" sz="2800" dirty="0" err="1">
                <a:solidFill>
                  <a:schemeClr val="lt1"/>
                </a:solidFill>
                <a:latin typeface="Calibri"/>
                <a:ea typeface="Calibri"/>
                <a:cs typeface="Calibri"/>
                <a:sym typeface="Calibri"/>
              </a:rPr>
              <a:t>Praktična</a:t>
            </a:r>
            <a:r>
              <a:rPr lang="en-US" sz="2800" dirty="0">
                <a:solidFill>
                  <a:schemeClr val="lt1"/>
                </a:solidFill>
                <a:latin typeface="Calibri"/>
                <a:ea typeface="Calibri"/>
                <a:cs typeface="Calibri"/>
                <a:sym typeface="Calibri"/>
              </a:rPr>
              <a:t> </a:t>
            </a:r>
            <a:r>
              <a:rPr lang="en-US" sz="2800" dirty="0" err="1">
                <a:solidFill>
                  <a:schemeClr val="lt1"/>
                </a:solidFill>
                <a:latin typeface="Calibri"/>
                <a:ea typeface="Calibri"/>
                <a:cs typeface="Calibri"/>
                <a:sym typeface="Calibri"/>
              </a:rPr>
              <a:t>delavnica</a:t>
            </a:r>
            <a:r>
              <a:rPr lang="en-US" sz="2800" dirty="0">
                <a:solidFill>
                  <a:schemeClr val="lt1"/>
                </a:solidFill>
                <a:latin typeface="Calibri"/>
                <a:ea typeface="Calibri"/>
                <a:cs typeface="Calibri"/>
                <a:sym typeface="Calibri"/>
              </a:rPr>
              <a:t> Docker &amp; Kubernetes</a:t>
            </a:r>
            <a:endParaRPr lang="pl-PL" sz="2800" dirty="0">
              <a:solidFill>
                <a:schemeClr val="lt1"/>
              </a:solidFill>
              <a:latin typeface="Calibri"/>
              <a:ea typeface="Calibri"/>
              <a:cs typeface="Calibri"/>
              <a:sym typeface="Calibri"/>
            </a:endParaRPr>
          </a:p>
        </p:txBody>
      </p:sp>
      <p:sp>
        <p:nvSpPr>
          <p:cNvPr id="139" name="Google Shape;139;p1"/>
          <p:cNvSpPr txBox="1">
            <a:spLocks noGrp="1"/>
          </p:cNvSpPr>
          <p:nvPr>
            <p:ph type="subTitle" idx="1"/>
          </p:nvPr>
        </p:nvSpPr>
        <p:spPr>
          <a:xfrm>
            <a:off x="347352" y="3833234"/>
            <a:ext cx="1442701" cy="433821"/>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Clr>
                <a:srgbClr val="7EB944"/>
              </a:buClr>
              <a:buSzPts val="1350"/>
              <a:buNone/>
            </a:pPr>
            <a:r>
              <a:rPr lang="en-US" sz="1350" dirty="0">
                <a:solidFill>
                  <a:srgbClr val="7EB944"/>
                </a:solidFill>
              </a:rPr>
              <a:t>November</a:t>
            </a:r>
            <a:r>
              <a:rPr lang="sl-SI" sz="1350" dirty="0">
                <a:solidFill>
                  <a:srgbClr val="7EB944"/>
                </a:solidFill>
              </a:rPr>
              <a:t> 202</a:t>
            </a:r>
            <a:r>
              <a:rPr lang="en-US" sz="1350" dirty="0">
                <a:solidFill>
                  <a:srgbClr val="7EB944"/>
                </a:solidFill>
              </a:rPr>
              <a:t>2</a:t>
            </a:r>
          </a:p>
        </p:txBody>
      </p:sp>
      <p:sp>
        <p:nvSpPr>
          <p:cNvPr id="140" name="Google Shape;140;p1"/>
          <p:cNvSpPr txBox="1"/>
          <p:nvPr/>
        </p:nvSpPr>
        <p:spPr>
          <a:xfrm>
            <a:off x="500503" y="5037364"/>
            <a:ext cx="1345240" cy="2539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sl-SI" sz="1050" b="0" i="0" u="none" strike="noStrike" kern="0" cap="none" spc="0" normalizeH="0" baseline="0" noProof="0">
                <a:ln>
                  <a:noFill/>
                </a:ln>
                <a:solidFill>
                  <a:srgbClr val="001B45"/>
                </a:solidFill>
                <a:effectLst/>
                <a:uLnTx/>
                <a:uFillTx/>
                <a:latin typeface="Calibri"/>
                <a:ea typeface="Calibri"/>
                <a:cs typeface="Calibri"/>
                <a:sym typeface="Calibri"/>
              </a:rPr>
              <a:t>www.ict-academy.eu</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41" name="Google Shape;141;p1"/>
          <p:cNvPicPr preferRelativeResize="0"/>
          <p:nvPr/>
        </p:nvPicPr>
        <p:blipFill rotWithShape="1">
          <a:blip r:embed="rId4">
            <a:alphaModFix/>
          </a:blip>
          <a:srcRect/>
          <a:stretch/>
        </p:blipFill>
        <p:spPr>
          <a:xfrm>
            <a:off x="7320589" y="3699041"/>
            <a:ext cx="1530046" cy="1512000"/>
          </a:xfrm>
          <a:prstGeom prst="rect">
            <a:avLst/>
          </a:prstGeom>
          <a:noFill/>
          <a:ln>
            <a:noFill/>
          </a:ln>
        </p:spPr>
      </p:pic>
      <p:pic>
        <p:nvPicPr>
          <p:cNvPr id="142" name="Google Shape;142;p1"/>
          <p:cNvPicPr preferRelativeResize="0"/>
          <p:nvPr/>
        </p:nvPicPr>
        <p:blipFill rotWithShape="1">
          <a:blip r:embed="rId5">
            <a:alphaModFix/>
          </a:blip>
          <a:srcRect/>
          <a:stretch/>
        </p:blipFill>
        <p:spPr>
          <a:xfrm>
            <a:off x="500503" y="2649705"/>
            <a:ext cx="1897084" cy="286673"/>
          </a:xfrm>
          <a:prstGeom prst="rect">
            <a:avLst/>
          </a:prstGeom>
          <a:noFill/>
          <a:ln>
            <a:noFill/>
          </a:ln>
        </p:spPr>
      </p:pic>
    </p:spTree>
    <p:extLst>
      <p:ext uri="{BB962C8B-B14F-4D97-AF65-F5344CB8AC3E}">
        <p14:creationId xmlns:p14="http://schemas.microsoft.com/office/powerpoint/2010/main" val="3354284817"/>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Prototipiranje, MakerLab</a:t>
            </a:r>
            <a:endParaRPr/>
          </a:p>
        </p:txBody>
      </p:sp>
      <p:sp>
        <p:nvSpPr>
          <p:cNvPr id="352" name="Google Shape;352;p10"/>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Poudarek na IoT</a:t>
            </a:r>
            <a:endParaRPr/>
          </a:p>
          <a:p>
            <a:pPr marL="742950" lvl="1" indent="-285750" algn="l" rtl="0">
              <a:spcBef>
                <a:spcPts val="360"/>
              </a:spcBef>
              <a:spcAft>
                <a:spcPts val="0"/>
              </a:spcAft>
              <a:buClr>
                <a:srgbClr val="344447"/>
              </a:buClr>
              <a:buSzPts val="1800"/>
              <a:buChar char="–"/>
            </a:pPr>
            <a:r>
              <a:rPr lang="en-US"/>
              <a:t>Razvoj, inovacije</a:t>
            </a:r>
            <a:endParaRPr/>
          </a:p>
          <a:p>
            <a:pPr marL="742950" lvl="1" indent="-285750" algn="l" rtl="0">
              <a:spcBef>
                <a:spcPts val="360"/>
              </a:spcBef>
              <a:spcAft>
                <a:spcPts val="0"/>
              </a:spcAft>
              <a:buClr>
                <a:srgbClr val="344447"/>
              </a:buClr>
              <a:buSzPts val="1800"/>
              <a:buChar char="–"/>
            </a:pPr>
            <a:r>
              <a:rPr lang="en-US"/>
              <a:t>Learning by doing</a:t>
            </a:r>
            <a:endParaRPr/>
          </a:p>
        </p:txBody>
      </p:sp>
      <p:pic>
        <p:nvPicPr>
          <p:cNvPr id="353" name="Google Shape;353;p10"/>
          <p:cNvPicPr preferRelativeResize="0"/>
          <p:nvPr/>
        </p:nvPicPr>
        <p:blipFill rotWithShape="1">
          <a:blip r:embed="rId3">
            <a:alphaModFix/>
          </a:blip>
          <a:srcRect l="9875" t="16884" r="5382" b="3739"/>
          <a:stretch/>
        </p:blipFill>
        <p:spPr>
          <a:xfrm>
            <a:off x="5313611" y="376062"/>
            <a:ext cx="3481901" cy="2122563"/>
          </a:xfrm>
          <a:prstGeom prst="rect">
            <a:avLst/>
          </a:prstGeom>
          <a:noFill/>
          <a:ln>
            <a:noFill/>
          </a:ln>
        </p:spPr>
      </p:pic>
      <p:pic>
        <p:nvPicPr>
          <p:cNvPr id="354" name="Google Shape;354;p10" descr="C:\Users\lukam\AppData\Local\Microsoft\Windows\Temporary Internet Files\Content.Outlook\HLW80A1N\IMG_2673.JPG"/>
          <p:cNvPicPr preferRelativeResize="0"/>
          <p:nvPr/>
        </p:nvPicPr>
        <p:blipFill rotWithShape="1">
          <a:blip r:embed="rId4">
            <a:alphaModFix/>
          </a:blip>
          <a:srcRect b="4960"/>
          <a:stretch/>
        </p:blipFill>
        <p:spPr>
          <a:xfrm>
            <a:off x="4266352" y="2820645"/>
            <a:ext cx="3481901" cy="2498717"/>
          </a:xfrm>
          <a:prstGeom prst="rect">
            <a:avLst/>
          </a:prstGeom>
          <a:noFill/>
          <a:ln>
            <a:noFill/>
          </a:ln>
        </p:spPr>
      </p:pic>
      <p:pic>
        <p:nvPicPr>
          <p:cNvPr id="355" name="Google Shape;355;p10" descr="D:\Dropbox\MakerLab\Slike\Odstevalnik\IMG_20151207_144157.jpg"/>
          <p:cNvPicPr preferRelativeResize="0"/>
          <p:nvPr/>
        </p:nvPicPr>
        <p:blipFill rotWithShape="1">
          <a:blip r:embed="rId5">
            <a:alphaModFix/>
          </a:blip>
          <a:srcRect/>
          <a:stretch/>
        </p:blipFill>
        <p:spPr>
          <a:xfrm>
            <a:off x="361615" y="2820646"/>
            <a:ext cx="3331623" cy="2498717"/>
          </a:xfrm>
          <a:prstGeom prst="rect">
            <a:avLst/>
          </a:prstGeom>
          <a:noFill/>
          <a:ln>
            <a:noFill/>
          </a:ln>
        </p:spPr>
      </p:pic>
      <p:sp>
        <p:nvSpPr>
          <p:cNvPr id="356" name="Google Shape;356;p1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0AF7ED-0821-18AC-2321-090A8F9F20EB}"/>
              </a:ext>
            </a:extLst>
          </p:cNvPr>
          <p:cNvPicPr>
            <a:picLocks noChangeAspect="1"/>
          </p:cNvPicPr>
          <p:nvPr/>
        </p:nvPicPr>
        <p:blipFill>
          <a:blip r:embed="rId2"/>
          <a:stretch>
            <a:fillRect/>
          </a:stretch>
        </p:blipFill>
        <p:spPr>
          <a:xfrm>
            <a:off x="1256015" y="2338365"/>
            <a:ext cx="6331789" cy="3034529"/>
          </a:xfrm>
          <a:prstGeom prst="rect">
            <a:avLst/>
          </a:prstGeom>
        </p:spPr>
      </p:pic>
      <p:sp>
        <p:nvSpPr>
          <p:cNvPr id="2" name="Title 1">
            <a:extLst>
              <a:ext uri="{FF2B5EF4-FFF2-40B4-BE49-F238E27FC236}">
                <a16:creationId xmlns:a16="http://schemas.microsoft.com/office/drawing/2014/main" id="{E92FE695-370F-64D7-57F4-3A513393E606}"/>
              </a:ext>
            </a:extLst>
          </p:cNvPr>
          <p:cNvSpPr>
            <a:spLocks noGrp="1"/>
          </p:cNvSpPr>
          <p:nvPr>
            <p:ph type="title"/>
          </p:nvPr>
        </p:nvSpPr>
        <p:spPr/>
        <p:txBody>
          <a:bodyPr/>
          <a:lstStyle/>
          <a:p>
            <a:r>
              <a:rPr lang="en-US" dirty="0"/>
              <a:t>Kubernetes versions</a:t>
            </a:r>
            <a:endParaRPr lang="en-SI" dirty="0"/>
          </a:p>
        </p:txBody>
      </p:sp>
      <p:sp>
        <p:nvSpPr>
          <p:cNvPr id="3" name="Slide Number Placeholder 2">
            <a:extLst>
              <a:ext uri="{FF2B5EF4-FFF2-40B4-BE49-F238E27FC236}">
                <a16:creationId xmlns:a16="http://schemas.microsoft.com/office/drawing/2014/main" id="{DE3CBD98-289C-B37F-22E1-C496BE1F5358}"/>
              </a:ext>
            </a:extLst>
          </p:cNvPr>
          <p:cNvSpPr>
            <a:spLocks noGrp="1"/>
          </p:cNvSpPr>
          <p:nvPr>
            <p:ph type="sldNum" sz="quarter" idx="12"/>
          </p:nvPr>
        </p:nvSpPr>
        <p:spPr/>
        <p:txBody>
          <a:bodyPr/>
          <a:lstStyle/>
          <a:p>
            <a:fld id="{FA56ABA4-253D-44E9-97A8-82E0FB6AF783}" type="slidenum">
              <a:rPr lang="en-GB" smtClean="0"/>
              <a:pPr/>
              <a:t>100</a:t>
            </a:fld>
            <a:endParaRPr lang="en-GB"/>
          </a:p>
        </p:txBody>
      </p:sp>
      <p:sp>
        <p:nvSpPr>
          <p:cNvPr id="4" name="Text Placeholder 3">
            <a:extLst>
              <a:ext uri="{FF2B5EF4-FFF2-40B4-BE49-F238E27FC236}">
                <a16:creationId xmlns:a16="http://schemas.microsoft.com/office/drawing/2014/main" id="{709233F6-4AA5-5F97-62DA-2BE2079D8AD6}"/>
              </a:ext>
            </a:extLst>
          </p:cNvPr>
          <p:cNvSpPr>
            <a:spLocks noGrp="1"/>
          </p:cNvSpPr>
          <p:nvPr>
            <p:ph type="body" sz="quarter" idx="13"/>
          </p:nvPr>
        </p:nvSpPr>
        <p:spPr>
          <a:xfrm>
            <a:off x="362609" y="1104900"/>
            <a:ext cx="8118603" cy="1293243"/>
          </a:xfrm>
        </p:spPr>
        <p:txBody>
          <a:bodyPr>
            <a:normAutofit lnSpcReduction="10000"/>
          </a:bodyPr>
          <a:lstStyle/>
          <a:p>
            <a:r>
              <a:rPr lang="en-US" dirty="0"/>
              <a:t>It is always recommended to upgrade the Kubernetes cluster to the latest available stable version. </a:t>
            </a:r>
          </a:p>
          <a:p>
            <a:r>
              <a:rPr lang="en-US" dirty="0"/>
              <a:t>The Kubernetes project maintains release branches for the most recent three minor releases (1.25, 1.24, 1.23).</a:t>
            </a:r>
          </a:p>
          <a:p>
            <a:endParaRPr lang="en-SI" dirty="0"/>
          </a:p>
        </p:txBody>
      </p:sp>
    </p:spTree>
    <p:extLst>
      <p:ext uri="{BB962C8B-B14F-4D97-AF65-F5344CB8AC3E}">
        <p14:creationId xmlns:p14="http://schemas.microsoft.com/office/powerpoint/2010/main" val="28450939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B4DB-FB6A-1F19-1F22-BA58AD72F148}"/>
              </a:ext>
            </a:extLst>
          </p:cNvPr>
          <p:cNvSpPr>
            <a:spLocks noGrp="1"/>
          </p:cNvSpPr>
          <p:nvPr>
            <p:ph type="title"/>
          </p:nvPr>
        </p:nvSpPr>
        <p:spPr/>
        <p:txBody>
          <a:bodyPr/>
          <a:lstStyle/>
          <a:p>
            <a:r>
              <a:rPr lang="en-US" dirty="0"/>
              <a:t>Install Kubernetes</a:t>
            </a:r>
            <a:endParaRPr lang="en-SI" dirty="0"/>
          </a:p>
        </p:txBody>
      </p:sp>
      <p:sp>
        <p:nvSpPr>
          <p:cNvPr id="3" name="Slide Number Placeholder 2">
            <a:extLst>
              <a:ext uri="{FF2B5EF4-FFF2-40B4-BE49-F238E27FC236}">
                <a16:creationId xmlns:a16="http://schemas.microsoft.com/office/drawing/2014/main" id="{340740C4-F5E9-4E34-FE26-C913DFBE48E6}"/>
              </a:ext>
            </a:extLst>
          </p:cNvPr>
          <p:cNvSpPr>
            <a:spLocks noGrp="1"/>
          </p:cNvSpPr>
          <p:nvPr>
            <p:ph type="sldNum" sz="quarter" idx="12"/>
          </p:nvPr>
        </p:nvSpPr>
        <p:spPr/>
        <p:txBody>
          <a:bodyPr/>
          <a:lstStyle/>
          <a:p>
            <a:fld id="{FA56ABA4-253D-44E9-97A8-82E0FB6AF783}" type="slidenum">
              <a:rPr lang="en-GB" smtClean="0"/>
              <a:pPr/>
              <a:t>101</a:t>
            </a:fld>
            <a:endParaRPr lang="en-GB"/>
          </a:p>
        </p:txBody>
      </p:sp>
      <p:sp>
        <p:nvSpPr>
          <p:cNvPr id="4" name="Text Placeholder 3">
            <a:extLst>
              <a:ext uri="{FF2B5EF4-FFF2-40B4-BE49-F238E27FC236}">
                <a16:creationId xmlns:a16="http://schemas.microsoft.com/office/drawing/2014/main" id="{F6216BD9-AD09-449F-286C-6F82E0DEAED1}"/>
              </a:ext>
            </a:extLst>
          </p:cNvPr>
          <p:cNvSpPr>
            <a:spLocks noGrp="1"/>
          </p:cNvSpPr>
          <p:nvPr>
            <p:ph type="body" sz="quarter" idx="13"/>
          </p:nvPr>
        </p:nvSpPr>
        <p:spPr/>
        <p:txBody>
          <a:bodyPr>
            <a:normAutofit lnSpcReduction="10000"/>
          </a:bodyPr>
          <a:lstStyle/>
          <a:p>
            <a:r>
              <a:rPr lang="en-US" dirty="0"/>
              <a:t>If you want to run your applications on Kubernetes, you have to decide whether you want to run them:</a:t>
            </a:r>
          </a:p>
          <a:p>
            <a:pPr lvl="1"/>
            <a:r>
              <a:rPr lang="en-US" dirty="0"/>
              <a:t>Locally</a:t>
            </a:r>
          </a:p>
          <a:p>
            <a:pPr lvl="1"/>
            <a:r>
              <a:rPr lang="en-US" dirty="0"/>
              <a:t>cloud providers</a:t>
            </a:r>
          </a:p>
          <a:p>
            <a:pPr lvl="1"/>
            <a:r>
              <a:rPr lang="en-US" dirty="0"/>
              <a:t>hybrid cloud solution</a:t>
            </a:r>
          </a:p>
          <a:p>
            <a:r>
              <a:rPr lang="en-US" b="1" dirty="0"/>
              <a:t>Running Kubernetes on-premises:</a:t>
            </a:r>
          </a:p>
          <a:p>
            <a:pPr lvl="1"/>
            <a:r>
              <a:rPr lang="en-US" dirty="0"/>
              <a:t>may be your only option if regulations require you to run applications on site</a:t>
            </a:r>
          </a:p>
          <a:p>
            <a:pPr lvl="1"/>
            <a:r>
              <a:rPr lang="en-US" dirty="0"/>
              <a:t>you’ll have to manage Kubernetes yourself</a:t>
            </a:r>
          </a:p>
          <a:p>
            <a:pPr lvl="1"/>
            <a:r>
              <a:rPr lang="en-US" dirty="0"/>
              <a:t>you won’t be able to scale your cluster as easily as when you run it in virtual machines provided by a cloud provider</a:t>
            </a:r>
          </a:p>
          <a:p>
            <a:pPr lvl="1"/>
            <a:r>
              <a:rPr lang="en-US" dirty="0"/>
              <a:t>If you ask anyone in the Kubernetes community if this is a good idea, you’ll usually </a:t>
            </a:r>
            <a:r>
              <a:rPr lang="en-US" b="1" dirty="0"/>
              <a:t>get a very definite “no”.</a:t>
            </a:r>
            <a:endParaRPr lang="en-SI" b="1" dirty="0"/>
          </a:p>
        </p:txBody>
      </p:sp>
    </p:spTree>
    <p:extLst>
      <p:ext uri="{BB962C8B-B14F-4D97-AF65-F5344CB8AC3E}">
        <p14:creationId xmlns:p14="http://schemas.microsoft.com/office/powerpoint/2010/main" val="7406288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54C330-9024-432B-287A-A704A9D57A38}"/>
              </a:ext>
            </a:extLst>
          </p:cNvPr>
          <p:cNvSpPr>
            <a:spLocks noGrp="1"/>
          </p:cNvSpPr>
          <p:nvPr>
            <p:ph type="sldNum" sz="quarter" idx="12"/>
          </p:nvPr>
        </p:nvSpPr>
        <p:spPr/>
        <p:txBody>
          <a:bodyPr/>
          <a:lstStyle/>
          <a:p>
            <a:fld id="{FA56ABA4-253D-44E9-97A8-82E0FB6AF783}" type="slidenum">
              <a:rPr lang="en-GB" smtClean="0"/>
              <a:pPr/>
              <a:t>102</a:t>
            </a:fld>
            <a:endParaRPr lang="en-GB"/>
          </a:p>
        </p:txBody>
      </p:sp>
      <p:sp>
        <p:nvSpPr>
          <p:cNvPr id="4" name="Text Placeholder 3">
            <a:extLst>
              <a:ext uri="{FF2B5EF4-FFF2-40B4-BE49-F238E27FC236}">
                <a16:creationId xmlns:a16="http://schemas.microsoft.com/office/drawing/2014/main" id="{16D5F75E-B6ED-2F1F-3FF8-095E9ADBBDC6}"/>
              </a:ext>
            </a:extLst>
          </p:cNvPr>
          <p:cNvSpPr>
            <a:spLocks noGrp="1"/>
          </p:cNvSpPr>
          <p:nvPr>
            <p:ph type="body" sz="quarter" idx="13"/>
          </p:nvPr>
        </p:nvSpPr>
        <p:spPr>
          <a:xfrm>
            <a:off x="355600" y="189970"/>
            <a:ext cx="8118603" cy="5030789"/>
          </a:xfrm>
        </p:spPr>
        <p:txBody>
          <a:bodyPr>
            <a:normAutofit/>
          </a:bodyPr>
          <a:lstStyle/>
          <a:p>
            <a:pPr lvl="1"/>
            <a:r>
              <a:rPr lang="en-US" dirty="0"/>
              <a:t>Kubernetes brings with it an enormous amount of additional complexity.</a:t>
            </a:r>
          </a:p>
          <a:p>
            <a:pPr lvl="1"/>
            <a:r>
              <a:rPr lang="en-US" dirty="0"/>
              <a:t>The management of production-ready Kubernetes clusters is a multi-billion-dollar industry.</a:t>
            </a:r>
          </a:p>
          <a:p>
            <a:pPr lvl="1"/>
            <a:r>
              <a:rPr lang="en-US" dirty="0"/>
              <a:t>trying out Kubernetes for non-production use-cases is much less problematic</a:t>
            </a:r>
          </a:p>
          <a:p>
            <a:pPr lvl="1"/>
            <a:r>
              <a:rPr lang="en-US" dirty="0"/>
              <a:t>Using a </a:t>
            </a:r>
            <a:r>
              <a:rPr lang="en-US" i="1" dirty="0"/>
              <a:t>vanilla version of Kubernet</a:t>
            </a:r>
            <a:r>
              <a:rPr lang="en-US" dirty="0"/>
              <a:t>es vs Using </a:t>
            </a:r>
            <a:r>
              <a:rPr lang="en-US" i="1" dirty="0"/>
              <a:t>enterprise-grade Kubernetes distributions</a:t>
            </a:r>
          </a:p>
          <a:p>
            <a:pPr lvl="1"/>
            <a:r>
              <a:rPr lang="en-US" dirty="0"/>
              <a:t>Single node development Kubernetes options:</a:t>
            </a:r>
          </a:p>
          <a:p>
            <a:pPr lvl="2"/>
            <a:r>
              <a:rPr lang="en-US" b="1" dirty="0"/>
              <a:t>Docker Desktop</a:t>
            </a:r>
            <a:r>
              <a:rPr lang="en-US" dirty="0"/>
              <a:t>: which is a single package that gives you Docker and Kubernetes and all the command-line tools. Docker Desktop is supported on Windows 10 and macOS.</a:t>
            </a:r>
          </a:p>
          <a:p>
            <a:pPr lvl="2"/>
            <a:r>
              <a:rPr lang="en-US" b="1" dirty="0"/>
              <a:t>Kind</a:t>
            </a:r>
            <a:r>
              <a:rPr lang="en-US" dirty="0"/>
              <a:t>: kind is a tool for running local Kubernetes clusters using Docker container “nodes”. </a:t>
            </a:r>
          </a:p>
          <a:p>
            <a:pPr lvl="2"/>
            <a:r>
              <a:rPr lang="en-US" b="1" dirty="0" err="1"/>
              <a:t>minikube</a:t>
            </a:r>
            <a:r>
              <a:rPr lang="en-US" dirty="0"/>
              <a:t>: </a:t>
            </a:r>
            <a:r>
              <a:rPr lang="en-US" dirty="0" err="1"/>
              <a:t>minikube</a:t>
            </a:r>
            <a:r>
              <a:rPr lang="en-US" dirty="0"/>
              <a:t> is local Kubernetes, focusing on making it easy to learn and develop for Kubernetes.</a:t>
            </a:r>
          </a:p>
          <a:p>
            <a:pPr lvl="2"/>
            <a:r>
              <a:rPr lang="en-US" b="1" dirty="0"/>
              <a:t>K3s</a:t>
            </a:r>
            <a:r>
              <a:rPr lang="en-US" dirty="0"/>
              <a:t>: Lightweight Kubernetes</a:t>
            </a:r>
          </a:p>
          <a:p>
            <a:pPr lvl="2"/>
            <a:endParaRPr lang="en-SI" dirty="0"/>
          </a:p>
        </p:txBody>
      </p:sp>
    </p:spTree>
    <p:extLst>
      <p:ext uri="{BB962C8B-B14F-4D97-AF65-F5344CB8AC3E}">
        <p14:creationId xmlns:p14="http://schemas.microsoft.com/office/powerpoint/2010/main" val="15451041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A38D4F-22F6-A6A3-EBEC-F1BF3F04E499}"/>
              </a:ext>
            </a:extLst>
          </p:cNvPr>
          <p:cNvSpPr>
            <a:spLocks noGrp="1"/>
          </p:cNvSpPr>
          <p:nvPr>
            <p:ph type="sldNum" sz="quarter" idx="12"/>
          </p:nvPr>
        </p:nvSpPr>
        <p:spPr/>
        <p:txBody>
          <a:bodyPr/>
          <a:lstStyle/>
          <a:p>
            <a:fld id="{FA56ABA4-253D-44E9-97A8-82E0FB6AF783}" type="slidenum">
              <a:rPr lang="en-GB" smtClean="0"/>
              <a:pPr/>
              <a:t>103</a:t>
            </a:fld>
            <a:endParaRPr lang="en-GB"/>
          </a:p>
        </p:txBody>
      </p:sp>
      <p:sp>
        <p:nvSpPr>
          <p:cNvPr id="4" name="Text Placeholder 3">
            <a:extLst>
              <a:ext uri="{FF2B5EF4-FFF2-40B4-BE49-F238E27FC236}">
                <a16:creationId xmlns:a16="http://schemas.microsoft.com/office/drawing/2014/main" id="{BBA3696C-6508-654C-ED0F-8859EABC3283}"/>
              </a:ext>
            </a:extLst>
          </p:cNvPr>
          <p:cNvSpPr>
            <a:spLocks noGrp="1"/>
          </p:cNvSpPr>
          <p:nvPr>
            <p:ph type="body" sz="quarter" idx="13"/>
          </p:nvPr>
        </p:nvSpPr>
        <p:spPr>
          <a:xfrm>
            <a:off x="362609" y="319177"/>
            <a:ext cx="8118603" cy="4901581"/>
          </a:xfrm>
        </p:spPr>
        <p:txBody>
          <a:bodyPr/>
          <a:lstStyle/>
          <a:p>
            <a:r>
              <a:rPr lang="en-US" b="1" dirty="0"/>
              <a:t>Deploying Kubernetes in the cloud:</a:t>
            </a:r>
          </a:p>
          <a:p>
            <a:pPr lvl="1"/>
            <a:r>
              <a:rPr lang="en-US" dirty="0"/>
              <a:t>This has the advantage that you can scale your cluster at any time at short notice if required.</a:t>
            </a:r>
          </a:p>
          <a:p>
            <a:pPr lvl="1"/>
            <a:r>
              <a:rPr lang="en-US" dirty="0"/>
              <a:t>Elasticity of the cluster is certainly one of the main benefits of running Kubernetes in the cloud.</a:t>
            </a:r>
          </a:p>
          <a:p>
            <a:pPr lvl="1"/>
            <a:r>
              <a:rPr lang="en-US" dirty="0"/>
              <a:t>Using Kubernetes is ten times easier than managing it.</a:t>
            </a:r>
          </a:p>
          <a:p>
            <a:pPr lvl="1"/>
            <a:r>
              <a:rPr lang="en-US" dirty="0"/>
              <a:t>Most major cloud providers now offer Kubernetes-as-a-Service. </a:t>
            </a:r>
          </a:p>
          <a:p>
            <a:pPr lvl="1"/>
            <a:r>
              <a:rPr lang="en-US" dirty="0"/>
              <a:t>The top managed Kubernetes offerings include the following:</a:t>
            </a:r>
          </a:p>
          <a:p>
            <a:pPr lvl="2"/>
            <a:r>
              <a:rPr lang="en-US" dirty="0"/>
              <a:t>Google Kubernetes Engine (GKE)</a:t>
            </a:r>
          </a:p>
          <a:p>
            <a:pPr lvl="2"/>
            <a:r>
              <a:rPr lang="en-US" dirty="0"/>
              <a:t>Azure Kubernetes Service (AKS)</a:t>
            </a:r>
          </a:p>
          <a:p>
            <a:pPr lvl="2"/>
            <a:r>
              <a:rPr lang="en-US" dirty="0"/>
              <a:t>Amazon Elastic Kubernetes Service (EKS)</a:t>
            </a:r>
          </a:p>
          <a:p>
            <a:pPr lvl="2"/>
            <a:r>
              <a:rPr lang="en-US" dirty="0"/>
              <a:t>IBM Cloud Kubernetes Service</a:t>
            </a:r>
          </a:p>
          <a:p>
            <a:pPr lvl="2"/>
            <a:r>
              <a:rPr lang="en-US" dirty="0"/>
              <a:t>Red Hat OpenShift Online and Dedicated</a:t>
            </a:r>
          </a:p>
          <a:p>
            <a:pPr lvl="2"/>
            <a:r>
              <a:rPr lang="en-US" dirty="0"/>
              <a:t>VMware Cloud PKS</a:t>
            </a:r>
          </a:p>
          <a:p>
            <a:pPr lvl="2"/>
            <a:r>
              <a:rPr lang="en-US" dirty="0"/>
              <a:t>Alibaba Cloud Container Service for Kubernetes (ACK)</a:t>
            </a:r>
            <a:endParaRPr lang="en-SI" dirty="0"/>
          </a:p>
        </p:txBody>
      </p:sp>
    </p:spTree>
    <p:extLst>
      <p:ext uri="{BB962C8B-B14F-4D97-AF65-F5344CB8AC3E}">
        <p14:creationId xmlns:p14="http://schemas.microsoft.com/office/powerpoint/2010/main" val="42318622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K3s - Lightweight Kubernetes</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104</a:t>
            </a:fld>
            <a:endParaRPr lang="en-SI"/>
          </a:p>
        </p:txBody>
      </p:sp>
      <p:sp>
        <p:nvSpPr>
          <p:cNvPr id="4" name="Označba mesta besedila 3"/>
          <p:cNvSpPr>
            <a:spLocks noGrp="1"/>
          </p:cNvSpPr>
          <p:nvPr>
            <p:ph type="body" idx="1"/>
          </p:nvPr>
        </p:nvSpPr>
        <p:spPr>
          <a:xfrm>
            <a:off x="417115" y="992466"/>
            <a:ext cx="8118600" cy="4321115"/>
          </a:xfrm>
        </p:spPr>
        <p:txBody>
          <a:bodyPr/>
          <a:lstStyle/>
          <a:p>
            <a:r>
              <a:rPr lang="en-US" dirty="0"/>
              <a:t>K3s is a </a:t>
            </a:r>
            <a:r>
              <a:rPr lang="en-US" b="1" dirty="0"/>
              <a:t>fully compliant Kubernetes distribution </a:t>
            </a:r>
            <a:r>
              <a:rPr lang="en-US" dirty="0"/>
              <a:t>with the following enhancements:</a:t>
            </a:r>
          </a:p>
          <a:p>
            <a:pPr lvl="1"/>
            <a:r>
              <a:rPr lang="en-US" dirty="0"/>
              <a:t>Easy to install, half the memory, all in a binary of less than 100 MB.</a:t>
            </a:r>
          </a:p>
          <a:p>
            <a:pPr lvl="1"/>
            <a:r>
              <a:rPr lang="en-US" dirty="0"/>
              <a:t>Packaged as a single binary (all Kubernetes control plane components is encapsulated in a single binary and process).</a:t>
            </a:r>
          </a:p>
          <a:p>
            <a:pPr lvl="1"/>
            <a:r>
              <a:rPr lang="en-US" dirty="0"/>
              <a:t>Lightweight storage backend.</a:t>
            </a:r>
          </a:p>
          <a:p>
            <a:pPr lvl="1"/>
            <a:r>
              <a:rPr lang="en-US" dirty="0"/>
              <a:t>Wrapped in simple launcher that handles a lot of the complexity of TLS and options.</a:t>
            </a:r>
          </a:p>
          <a:p>
            <a:pPr lvl="1"/>
            <a:r>
              <a:rPr lang="en-US" dirty="0"/>
              <a:t>Secure by default with reasonable defaults for lightweight environments.</a:t>
            </a:r>
          </a:p>
          <a:p>
            <a:pPr lvl="1"/>
            <a:r>
              <a:rPr lang="en-US" dirty="0"/>
              <a:t>Added powerful features: a local storage provider, a service load balancer, a Helm controller, and the </a:t>
            </a:r>
            <a:r>
              <a:rPr lang="en-US" dirty="0" err="1"/>
              <a:t>Traefik</a:t>
            </a:r>
            <a:r>
              <a:rPr lang="en-US" dirty="0"/>
              <a:t> ingress controller.</a:t>
            </a:r>
          </a:p>
          <a:p>
            <a:pPr lvl="1"/>
            <a:r>
              <a:rPr lang="en-US" dirty="0"/>
              <a:t>K3s trims the Kubernetes codebase, and the name indicates that it’s half the size of K8s.</a:t>
            </a:r>
            <a:br>
              <a:rPr lang="en-US" dirty="0"/>
            </a:br>
            <a:endParaRPr lang="en-US" dirty="0"/>
          </a:p>
          <a:p>
            <a:pPr lvl="1"/>
            <a:endParaRPr lang="en-US" dirty="0"/>
          </a:p>
        </p:txBody>
      </p:sp>
      <p:pic>
        <p:nvPicPr>
          <p:cNvPr id="5" name="Slika 4"/>
          <p:cNvPicPr>
            <a:picLocks noChangeAspect="1"/>
          </p:cNvPicPr>
          <p:nvPr/>
        </p:nvPicPr>
        <p:blipFill>
          <a:blip r:embed="rId2"/>
          <a:stretch>
            <a:fillRect/>
          </a:stretch>
        </p:blipFill>
        <p:spPr>
          <a:xfrm>
            <a:off x="7226628" y="223729"/>
            <a:ext cx="1773773" cy="723512"/>
          </a:xfrm>
          <a:prstGeom prst="rect">
            <a:avLst/>
          </a:prstGeom>
        </p:spPr>
      </p:pic>
    </p:spTree>
    <p:extLst>
      <p:ext uri="{BB962C8B-B14F-4D97-AF65-F5344CB8AC3E}">
        <p14:creationId xmlns:p14="http://schemas.microsoft.com/office/powerpoint/2010/main" val="1189313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Usage</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105</a:t>
            </a:fld>
            <a:endParaRPr lang="en-SI"/>
          </a:p>
        </p:txBody>
      </p:sp>
      <p:sp>
        <p:nvSpPr>
          <p:cNvPr id="4" name="Označba mesta besedila 3"/>
          <p:cNvSpPr>
            <a:spLocks noGrp="1"/>
          </p:cNvSpPr>
          <p:nvPr>
            <p:ph type="body" idx="1"/>
          </p:nvPr>
        </p:nvSpPr>
        <p:spPr/>
        <p:txBody>
          <a:bodyPr/>
          <a:lstStyle/>
          <a:p>
            <a:r>
              <a:rPr lang="en-US" dirty="0"/>
              <a:t>Edge</a:t>
            </a:r>
          </a:p>
          <a:p>
            <a:r>
              <a:rPr lang="en-US" dirty="0" err="1"/>
              <a:t>IoT</a:t>
            </a:r>
            <a:endParaRPr lang="en-US" dirty="0"/>
          </a:p>
          <a:p>
            <a:r>
              <a:rPr lang="en-US" dirty="0"/>
              <a:t>CI</a:t>
            </a:r>
          </a:p>
          <a:p>
            <a:r>
              <a:rPr lang="en-US" dirty="0"/>
              <a:t>Development</a:t>
            </a:r>
          </a:p>
          <a:p>
            <a:r>
              <a:rPr lang="en-US" dirty="0"/>
              <a:t>ARM</a:t>
            </a:r>
          </a:p>
          <a:p>
            <a:r>
              <a:rPr lang="en-US" dirty="0"/>
              <a:t>Embedding K8s</a:t>
            </a:r>
          </a:p>
          <a:p>
            <a:r>
              <a:rPr lang="en-US" dirty="0"/>
              <a:t>Learning</a:t>
            </a:r>
          </a:p>
          <a:p>
            <a:endParaRPr lang="en-US" dirty="0"/>
          </a:p>
        </p:txBody>
      </p:sp>
      <p:pic>
        <p:nvPicPr>
          <p:cNvPr id="1026" name="Picture 2" descr="Using k3s as a CI/CD cluster for building ARM docker images – SUM(te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258" y="279149"/>
            <a:ext cx="1782957" cy="23772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trends in the world of IoT threats | Secure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909" y="3000408"/>
            <a:ext cx="3437820" cy="20626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dge Computing-A cutting edge technology! - Huawei Enterprise Support  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349476"/>
            <a:ext cx="3453676" cy="230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18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Architecture</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106</a:t>
            </a:fld>
            <a:endParaRPr lang="en-SI"/>
          </a:p>
        </p:txBody>
      </p:sp>
      <p:pic>
        <p:nvPicPr>
          <p:cNvPr id="6" name="Slika 5"/>
          <p:cNvPicPr>
            <a:picLocks noChangeAspect="1"/>
          </p:cNvPicPr>
          <p:nvPr/>
        </p:nvPicPr>
        <p:blipFill>
          <a:blip r:embed="rId2"/>
          <a:stretch>
            <a:fillRect/>
          </a:stretch>
        </p:blipFill>
        <p:spPr>
          <a:xfrm>
            <a:off x="866774" y="876220"/>
            <a:ext cx="7573299" cy="4222523"/>
          </a:xfrm>
          <a:prstGeom prst="rect">
            <a:avLst/>
          </a:prstGeom>
        </p:spPr>
      </p:pic>
      <p:sp>
        <p:nvSpPr>
          <p:cNvPr id="7" name="Google Shape;874;g94c9480fe8_1_291"/>
          <p:cNvSpPr txBox="1"/>
          <p:nvPr/>
        </p:nvSpPr>
        <p:spPr>
          <a:xfrm>
            <a:off x="3544950" y="5148693"/>
            <a:ext cx="2998725" cy="224166"/>
          </a:xfrm>
          <a:prstGeom prst="rect">
            <a:avLst/>
          </a:prstGeom>
          <a:noFill/>
          <a:ln>
            <a:noFill/>
          </a:ln>
        </p:spPr>
        <p:txBody>
          <a:bodyPr spcFirstLastPara="1" wrap="square" lIns="91425" tIns="45700" rIns="91425" bIns="45700" anchor="t" anchorCtr="0">
            <a:noAutofit/>
          </a:bodyPr>
          <a:lstStyle/>
          <a:p>
            <a:pPr lvl="0"/>
            <a:r>
              <a:rPr lang="en-US" sz="800" dirty="0" err="1">
                <a:solidFill>
                  <a:srgbClr val="060E18"/>
                </a:solidFill>
                <a:latin typeface="Calibri"/>
                <a:ea typeface="Calibri"/>
                <a:cs typeface="Calibri"/>
                <a:sym typeface="Calibri"/>
              </a:rPr>
              <a:t>Vir</a:t>
            </a:r>
            <a:r>
              <a:rPr lang="en-US" sz="800" dirty="0">
                <a:solidFill>
                  <a:srgbClr val="060E18"/>
                </a:solidFill>
                <a:latin typeface="Calibri"/>
                <a:ea typeface="Calibri"/>
                <a:cs typeface="Calibri"/>
                <a:sym typeface="Calibri"/>
              </a:rPr>
              <a:t>: https://k3s.io/images/how-it-works-k3s.svg</a:t>
            </a:r>
            <a:endParaRPr dirty="0"/>
          </a:p>
        </p:txBody>
      </p:sp>
    </p:spTree>
    <p:extLst>
      <p:ext uri="{BB962C8B-B14F-4D97-AF65-F5344CB8AC3E}">
        <p14:creationId xmlns:p14="http://schemas.microsoft.com/office/powerpoint/2010/main" val="27883276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K3s Installation</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107</a:t>
            </a:fld>
            <a:endParaRPr lang="en-SI"/>
          </a:p>
        </p:txBody>
      </p:sp>
      <p:sp>
        <p:nvSpPr>
          <p:cNvPr id="4" name="Označba mesta besedila 3"/>
          <p:cNvSpPr>
            <a:spLocks noGrp="1"/>
          </p:cNvSpPr>
          <p:nvPr>
            <p:ph type="body" idx="1"/>
          </p:nvPr>
        </p:nvSpPr>
        <p:spPr>
          <a:xfrm>
            <a:off x="203200" y="1104900"/>
            <a:ext cx="8593667" cy="3958200"/>
          </a:xfrm>
        </p:spPr>
        <p:txBody>
          <a:bodyPr/>
          <a:lstStyle/>
          <a:p>
            <a:r>
              <a:rPr lang="en-US" dirty="0"/>
              <a:t>K3s provides an installation script that is a convenient way to install it as a service on </a:t>
            </a:r>
            <a:r>
              <a:rPr lang="en-US" dirty="0" err="1"/>
              <a:t>systemd</a:t>
            </a:r>
            <a:r>
              <a:rPr lang="en-US" dirty="0"/>
              <a:t> or </a:t>
            </a:r>
            <a:r>
              <a:rPr lang="en-US" dirty="0" err="1"/>
              <a:t>openrc</a:t>
            </a:r>
            <a:r>
              <a:rPr lang="en-US" dirty="0"/>
              <a:t> based systems. This script is available at </a:t>
            </a:r>
            <a:r>
              <a:rPr lang="en-US" dirty="0">
                <a:hlinkClick r:id="rId3"/>
              </a:rPr>
              <a:t>https://get.k3s.io</a:t>
            </a:r>
            <a:r>
              <a:rPr lang="en-US" dirty="0"/>
              <a:t>. </a:t>
            </a:r>
          </a:p>
          <a:p>
            <a:r>
              <a:rPr lang="en-US" dirty="0"/>
              <a:t>The K3s service will be configured to automatically restart after node reboots or if the process crashes or is killed</a:t>
            </a:r>
          </a:p>
          <a:p>
            <a:r>
              <a:rPr lang="en-US" dirty="0"/>
              <a:t>Additional utilities will be installed, including </a:t>
            </a:r>
            <a:r>
              <a:rPr lang="en-US" b="1" dirty="0" err="1"/>
              <a:t>kubectl</a:t>
            </a:r>
            <a:r>
              <a:rPr lang="en-US" b="1" dirty="0"/>
              <a:t>, </a:t>
            </a:r>
            <a:r>
              <a:rPr lang="en-US" b="1" dirty="0" err="1"/>
              <a:t>crictl</a:t>
            </a:r>
            <a:r>
              <a:rPr lang="en-US" b="1" dirty="0"/>
              <a:t>, </a:t>
            </a:r>
            <a:r>
              <a:rPr lang="en-US" b="1" dirty="0" err="1"/>
              <a:t>ctr</a:t>
            </a:r>
            <a:r>
              <a:rPr lang="en-US" b="1" dirty="0"/>
              <a:t>, k3s-killall.sh, and k3s-uninstall.sh</a:t>
            </a:r>
          </a:p>
          <a:p>
            <a:r>
              <a:rPr lang="en-US" dirty="0"/>
              <a:t>A </a:t>
            </a:r>
            <a:r>
              <a:rPr lang="en-US" dirty="0" err="1"/>
              <a:t>kubeconfig</a:t>
            </a:r>
            <a:r>
              <a:rPr lang="en-US" dirty="0"/>
              <a:t> file will be written to </a:t>
            </a:r>
            <a:r>
              <a:rPr lang="en-US" b="1" dirty="0"/>
              <a:t>/</a:t>
            </a:r>
            <a:r>
              <a:rPr lang="en-US" b="1" dirty="0" err="1"/>
              <a:t>etc</a:t>
            </a:r>
            <a:r>
              <a:rPr lang="en-US" b="1" dirty="0"/>
              <a:t>/rancher/k3s/k3s.yaml </a:t>
            </a:r>
            <a:r>
              <a:rPr lang="en-US" dirty="0"/>
              <a:t>and the </a:t>
            </a:r>
            <a:r>
              <a:rPr lang="en-US" dirty="0" err="1"/>
              <a:t>kubectl</a:t>
            </a:r>
            <a:r>
              <a:rPr lang="en-US" dirty="0"/>
              <a:t> installed by K3s will automatically use it</a:t>
            </a:r>
          </a:p>
        </p:txBody>
      </p:sp>
    </p:spTree>
    <p:extLst>
      <p:ext uri="{BB962C8B-B14F-4D97-AF65-F5344CB8AC3E}">
        <p14:creationId xmlns:p14="http://schemas.microsoft.com/office/powerpoint/2010/main" val="11297977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4577-2234-27FD-026F-CF1CFC2712C2}"/>
              </a:ext>
            </a:extLst>
          </p:cNvPr>
          <p:cNvSpPr>
            <a:spLocks noGrp="1"/>
          </p:cNvSpPr>
          <p:nvPr>
            <p:ph type="title"/>
          </p:nvPr>
        </p:nvSpPr>
        <p:spPr/>
        <p:txBody>
          <a:bodyPr/>
          <a:lstStyle/>
          <a:p>
            <a:r>
              <a:rPr lang="en-US" dirty="0"/>
              <a:t>Should you even use Kubernetes?</a:t>
            </a:r>
            <a:endParaRPr lang="en-SI" dirty="0"/>
          </a:p>
        </p:txBody>
      </p:sp>
      <p:sp>
        <p:nvSpPr>
          <p:cNvPr id="3" name="Slide Number Placeholder 2">
            <a:extLst>
              <a:ext uri="{FF2B5EF4-FFF2-40B4-BE49-F238E27FC236}">
                <a16:creationId xmlns:a16="http://schemas.microsoft.com/office/drawing/2014/main" id="{29201769-8E30-7996-B375-3C69092F9D10}"/>
              </a:ext>
            </a:extLst>
          </p:cNvPr>
          <p:cNvSpPr>
            <a:spLocks noGrp="1"/>
          </p:cNvSpPr>
          <p:nvPr>
            <p:ph type="sldNum" sz="quarter" idx="12"/>
          </p:nvPr>
        </p:nvSpPr>
        <p:spPr/>
        <p:txBody>
          <a:bodyPr/>
          <a:lstStyle/>
          <a:p>
            <a:fld id="{FA56ABA4-253D-44E9-97A8-82E0FB6AF783}" type="slidenum">
              <a:rPr lang="en-GB" smtClean="0"/>
              <a:pPr/>
              <a:t>108</a:t>
            </a:fld>
            <a:endParaRPr lang="en-GB"/>
          </a:p>
        </p:txBody>
      </p:sp>
      <p:sp>
        <p:nvSpPr>
          <p:cNvPr id="4" name="Text Placeholder 3">
            <a:extLst>
              <a:ext uri="{FF2B5EF4-FFF2-40B4-BE49-F238E27FC236}">
                <a16:creationId xmlns:a16="http://schemas.microsoft.com/office/drawing/2014/main" id="{2B99C418-569B-D60A-0C3A-1830274AC6B5}"/>
              </a:ext>
            </a:extLst>
          </p:cNvPr>
          <p:cNvSpPr>
            <a:spLocks noGrp="1"/>
          </p:cNvSpPr>
          <p:nvPr>
            <p:ph type="body" sz="quarter" idx="13"/>
          </p:nvPr>
        </p:nvSpPr>
        <p:spPr/>
        <p:txBody>
          <a:bodyPr/>
          <a:lstStyle/>
          <a:p>
            <a:r>
              <a:rPr lang="en-US" dirty="0"/>
              <a:t>Do your workloads require automated management?</a:t>
            </a:r>
          </a:p>
          <a:p>
            <a:r>
              <a:rPr lang="en-US" dirty="0"/>
              <a:t>Can you afford to invest your engineers’ time into learning Kubernetes?</a:t>
            </a:r>
          </a:p>
          <a:p>
            <a:r>
              <a:rPr lang="en-US" dirty="0"/>
              <a:t>Are you prepared for increased costs in the interim?</a:t>
            </a:r>
          </a:p>
          <a:p>
            <a:r>
              <a:rPr lang="en-US" dirty="0"/>
              <a:t>Don’t believe the hype</a:t>
            </a:r>
            <a:endParaRPr lang="en-SI" dirty="0"/>
          </a:p>
        </p:txBody>
      </p:sp>
    </p:spTree>
    <p:extLst>
      <p:ext uri="{BB962C8B-B14F-4D97-AF65-F5344CB8AC3E}">
        <p14:creationId xmlns:p14="http://schemas.microsoft.com/office/powerpoint/2010/main" val="2108951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CA2A4-0300-5238-1D7E-0D5E263F3BFB}"/>
              </a:ext>
            </a:extLst>
          </p:cNvPr>
          <p:cNvPicPr>
            <a:picLocks noChangeAspect="1"/>
          </p:cNvPicPr>
          <p:nvPr/>
        </p:nvPicPr>
        <p:blipFill>
          <a:blip r:embed="rId2"/>
          <a:stretch>
            <a:fillRect/>
          </a:stretch>
        </p:blipFill>
        <p:spPr>
          <a:xfrm>
            <a:off x="490033" y="940293"/>
            <a:ext cx="7972763" cy="4426408"/>
          </a:xfrm>
          <a:prstGeom prst="rect">
            <a:avLst/>
          </a:prstGeom>
        </p:spPr>
      </p:pic>
      <p:sp>
        <p:nvSpPr>
          <p:cNvPr id="2" name="Title 1">
            <a:extLst>
              <a:ext uri="{FF2B5EF4-FFF2-40B4-BE49-F238E27FC236}">
                <a16:creationId xmlns:a16="http://schemas.microsoft.com/office/drawing/2014/main" id="{CDF2222A-140E-D1F7-54B6-4295010C043E}"/>
              </a:ext>
            </a:extLst>
          </p:cNvPr>
          <p:cNvSpPr>
            <a:spLocks noGrp="1"/>
          </p:cNvSpPr>
          <p:nvPr>
            <p:ph type="title"/>
          </p:nvPr>
        </p:nvSpPr>
        <p:spPr/>
        <p:txBody>
          <a:bodyPr/>
          <a:lstStyle/>
          <a:p>
            <a:r>
              <a:rPr lang="en-US" dirty="0"/>
              <a:t>How Kubernetes runs an application</a:t>
            </a:r>
            <a:endParaRPr lang="en-SI" dirty="0"/>
          </a:p>
        </p:txBody>
      </p:sp>
      <p:sp>
        <p:nvSpPr>
          <p:cNvPr id="3" name="Slide Number Placeholder 2">
            <a:extLst>
              <a:ext uri="{FF2B5EF4-FFF2-40B4-BE49-F238E27FC236}">
                <a16:creationId xmlns:a16="http://schemas.microsoft.com/office/drawing/2014/main" id="{72690C60-0913-E9C0-5408-D1EFAEB39619}"/>
              </a:ext>
            </a:extLst>
          </p:cNvPr>
          <p:cNvSpPr>
            <a:spLocks noGrp="1"/>
          </p:cNvSpPr>
          <p:nvPr>
            <p:ph type="sldNum" sz="quarter" idx="12"/>
          </p:nvPr>
        </p:nvSpPr>
        <p:spPr/>
        <p:txBody>
          <a:bodyPr/>
          <a:lstStyle/>
          <a:p>
            <a:fld id="{FA56ABA4-253D-44E9-97A8-82E0FB6AF783}" type="slidenum">
              <a:rPr lang="en-GB" smtClean="0"/>
              <a:pPr/>
              <a:t>109</a:t>
            </a:fld>
            <a:endParaRPr lang="en-GB"/>
          </a:p>
        </p:txBody>
      </p:sp>
    </p:spTree>
    <p:extLst>
      <p:ext uri="{BB962C8B-B14F-4D97-AF65-F5344CB8AC3E}">
        <p14:creationId xmlns:p14="http://schemas.microsoft.com/office/powerpoint/2010/main" val="4005741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1"/>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Pilotne in demonstracijske rešitve, R&amp;D</a:t>
            </a:r>
            <a:endParaRPr/>
          </a:p>
        </p:txBody>
      </p:sp>
      <p:sp>
        <p:nvSpPr>
          <p:cNvPr id="362" name="Google Shape;362;p11"/>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a:t>
            </a:fld>
            <a:endParaRPr/>
          </a:p>
        </p:txBody>
      </p:sp>
      <p:sp>
        <p:nvSpPr>
          <p:cNvPr id="363" name="Google Shape;363;p11"/>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64" name="Google Shape;364;p11"/>
          <p:cNvPicPr preferRelativeResize="0"/>
          <p:nvPr/>
        </p:nvPicPr>
        <p:blipFill rotWithShape="1">
          <a:blip r:embed="rId3">
            <a:alphaModFix/>
          </a:blip>
          <a:srcRect/>
          <a:stretch/>
        </p:blipFill>
        <p:spPr>
          <a:xfrm>
            <a:off x="1209654" y="1054157"/>
            <a:ext cx="6877050" cy="431873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1884E-5273-5ED9-1C5A-686F58B20991}"/>
              </a:ext>
            </a:extLst>
          </p:cNvPr>
          <p:cNvPicPr>
            <a:picLocks noChangeAspect="1"/>
          </p:cNvPicPr>
          <p:nvPr/>
        </p:nvPicPr>
        <p:blipFill>
          <a:blip r:embed="rId2"/>
          <a:stretch>
            <a:fillRect/>
          </a:stretch>
        </p:blipFill>
        <p:spPr>
          <a:xfrm>
            <a:off x="1096354" y="1966828"/>
            <a:ext cx="6951292" cy="2234344"/>
          </a:xfrm>
          <a:prstGeom prst="rect">
            <a:avLst/>
          </a:prstGeom>
        </p:spPr>
      </p:pic>
      <p:sp>
        <p:nvSpPr>
          <p:cNvPr id="2" name="Title 1">
            <a:extLst>
              <a:ext uri="{FF2B5EF4-FFF2-40B4-BE49-F238E27FC236}">
                <a16:creationId xmlns:a16="http://schemas.microsoft.com/office/drawing/2014/main" id="{110864F7-9B26-9D53-3526-EFD3FFFB142D}"/>
              </a:ext>
            </a:extLst>
          </p:cNvPr>
          <p:cNvSpPr>
            <a:spLocks noGrp="1"/>
          </p:cNvSpPr>
          <p:nvPr>
            <p:ph type="title"/>
          </p:nvPr>
        </p:nvSpPr>
        <p:spPr/>
        <p:txBody>
          <a:bodyPr/>
          <a:lstStyle/>
          <a:p>
            <a:r>
              <a:rPr lang="en-US" dirty="0"/>
              <a:t>Deploying your first application</a:t>
            </a:r>
            <a:endParaRPr lang="en-SI" dirty="0"/>
          </a:p>
        </p:txBody>
      </p:sp>
      <p:sp>
        <p:nvSpPr>
          <p:cNvPr id="3" name="Slide Number Placeholder 2">
            <a:extLst>
              <a:ext uri="{FF2B5EF4-FFF2-40B4-BE49-F238E27FC236}">
                <a16:creationId xmlns:a16="http://schemas.microsoft.com/office/drawing/2014/main" id="{486B14A4-FC11-8AF2-7758-CA0140D552A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110</a:t>
            </a:fld>
            <a:endParaRPr lang="en-US"/>
          </a:p>
        </p:txBody>
      </p:sp>
      <p:sp>
        <p:nvSpPr>
          <p:cNvPr id="4" name="Text Placeholder 3">
            <a:extLst>
              <a:ext uri="{FF2B5EF4-FFF2-40B4-BE49-F238E27FC236}">
                <a16:creationId xmlns:a16="http://schemas.microsoft.com/office/drawing/2014/main" id="{A5CBBE43-3206-CB84-9761-23706BD5DBBA}"/>
              </a:ext>
            </a:extLst>
          </p:cNvPr>
          <p:cNvSpPr>
            <a:spLocks noGrp="1"/>
          </p:cNvSpPr>
          <p:nvPr>
            <p:ph type="body" idx="1"/>
          </p:nvPr>
        </p:nvSpPr>
        <p:spPr>
          <a:xfrm>
            <a:off x="355600" y="1262559"/>
            <a:ext cx="8118600" cy="3958200"/>
          </a:xfrm>
        </p:spPr>
        <p:txBody>
          <a:bodyPr/>
          <a:lstStyle/>
          <a:p>
            <a:r>
              <a:rPr lang="en-US" dirty="0"/>
              <a:t>To interact with Kubernetes, you use a command-line tool called </a:t>
            </a:r>
            <a:r>
              <a:rPr lang="en-US" b="1" dirty="0" err="1"/>
              <a:t>kubectl</a:t>
            </a:r>
            <a:r>
              <a:rPr lang="en-US" dirty="0"/>
              <a:t>, pronounced </a:t>
            </a:r>
            <a:r>
              <a:rPr lang="en-US" i="1" dirty="0" err="1"/>
              <a:t>kube</a:t>
            </a:r>
            <a:r>
              <a:rPr lang="en-US" i="1" dirty="0"/>
              <a:t>-control</a:t>
            </a:r>
            <a:r>
              <a:rPr lang="en-US" dirty="0"/>
              <a:t>, </a:t>
            </a:r>
            <a:r>
              <a:rPr lang="en-US" i="1" dirty="0" err="1"/>
              <a:t>kube</a:t>
            </a:r>
            <a:r>
              <a:rPr lang="en-US" i="1" dirty="0"/>
              <a:t>-C-T-L</a:t>
            </a:r>
            <a:r>
              <a:rPr lang="en-US" dirty="0"/>
              <a:t> or </a:t>
            </a:r>
            <a:r>
              <a:rPr lang="en-US" i="1" dirty="0" err="1"/>
              <a:t>kube</a:t>
            </a:r>
            <a:r>
              <a:rPr lang="en-US" i="1" dirty="0"/>
              <a:t>-cuddle</a:t>
            </a:r>
            <a:r>
              <a:rPr lang="en-US" dirty="0"/>
              <a:t>.</a:t>
            </a:r>
          </a:p>
          <a:p>
            <a:endParaRPr lang="en-US" dirty="0"/>
          </a:p>
          <a:p>
            <a:pPr marL="101600" indent="0">
              <a:buNone/>
            </a:pPr>
            <a:endParaRPr lang="en-US" dirty="0"/>
          </a:p>
          <a:p>
            <a:endParaRPr lang="en-US" dirty="0"/>
          </a:p>
          <a:p>
            <a:endParaRPr lang="en-US" dirty="0"/>
          </a:p>
          <a:p>
            <a:endParaRPr lang="en-US" dirty="0"/>
          </a:p>
          <a:p>
            <a:endParaRPr lang="en-US" dirty="0"/>
          </a:p>
          <a:p>
            <a:r>
              <a:rPr lang="en-US" dirty="0"/>
              <a:t>Usually, to deploy an application, you’d prepare a JSON or YAML file describing all the components that your application consists of and apply that file to your cluster -&gt; </a:t>
            </a:r>
            <a:r>
              <a:rPr lang="en-US" b="1" dirty="0"/>
              <a:t>declarative approach</a:t>
            </a:r>
            <a:endParaRPr lang="en-SI" b="1" dirty="0"/>
          </a:p>
        </p:txBody>
      </p:sp>
    </p:spTree>
    <p:extLst>
      <p:ext uri="{BB962C8B-B14F-4D97-AF65-F5344CB8AC3E}">
        <p14:creationId xmlns:p14="http://schemas.microsoft.com/office/powerpoint/2010/main" val="3060222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51D4A4-0C6C-1E82-C8D6-A9AF674D84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111</a:t>
            </a:fld>
            <a:endParaRPr lang="en-US"/>
          </a:p>
        </p:txBody>
      </p:sp>
      <p:sp>
        <p:nvSpPr>
          <p:cNvPr id="4" name="Text Placeholder 3">
            <a:extLst>
              <a:ext uri="{FF2B5EF4-FFF2-40B4-BE49-F238E27FC236}">
                <a16:creationId xmlns:a16="http://schemas.microsoft.com/office/drawing/2014/main" id="{F83BB4F8-6892-A9BF-F932-426011CE6CB6}"/>
              </a:ext>
            </a:extLst>
          </p:cNvPr>
          <p:cNvSpPr>
            <a:spLocks noGrp="1"/>
          </p:cNvSpPr>
          <p:nvPr>
            <p:ph type="body" idx="1"/>
          </p:nvPr>
        </p:nvSpPr>
        <p:spPr>
          <a:xfrm>
            <a:off x="362609" y="258792"/>
            <a:ext cx="8118600" cy="4804308"/>
          </a:xfrm>
        </p:spPr>
        <p:txBody>
          <a:bodyPr/>
          <a:lstStyle/>
          <a:p>
            <a:r>
              <a:rPr lang="en-US" dirty="0"/>
              <a:t>The interaction with Kubernetes consists mainly of the creation and manipulation of objects via its API.</a:t>
            </a:r>
          </a:p>
          <a:p>
            <a:endParaRPr lang="en-SI" dirty="0"/>
          </a:p>
        </p:txBody>
      </p:sp>
      <p:pic>
        <p:nvPicPr>
          <p:cNvPr id="6" name="Picture 5">
            <a:extLst>
              <a:ext uri="{FF2B5EF4-FFF2-40B4-BE49-F238E27FC236}">
                <a16:creationId xmlns:a16="http://schemas.microsoft.com/office/drawing/2014/main" id="{648FA858-16D2-4726-4667-7CF367A312F9}"/>
              </a:ext>
            </a:extLst>
          </p:cNvPr>
          <p:cNvPicPr>
            <a:picLocks noChangeAspect="1"/>
          </p:cNvPicPr>
          <p:nvPr/>
        </p:nvPicPr>
        <p:blipFill>
          <a:blip r:embed="rId2"/>
          <a:stretch>
            <a:fillRect/>
          </a:stretch>
        </p:blipFill>
        <p:spPr>
          <a:xfrm>
            <a:off x="308967" y="1366884"/>
            <a:ext cx="8526065" cy="3696216"/>
          </a:xfrm>
          <a:prstGeom prst="rect">
            <a:avLst/>
          </a:prstGeom>
        </p:spPr>
      </p:pic>
    </p:spTree>
    <p:extLst>
      <p:ext uri="{BB962C8B-B14F-4D97-AF65-F5344CB8AC3E}">
        <p14:creationId xmlns:p14="http://schemas.microsoft.com/office/powerpoint/2010/main" val="26252117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D7075C-7C63-F50E-BAE4-3D4252DEE7F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112</a:t>
            </a:fld>
            <a:endParaRPr lang="en-US"/>
          </a:p>
        </p:txBody>
      </p:sp>
      <p:sp>
        <p:nvSpPr>
          <p:cNvPr id="4" name="Text Placeholder 3">
            <a:extLst>
              <a:ext uri="{FF2B5EF4-FFF2-40B4-BE49-F238E27FC236}">
                <a16:creationId xmlns:a16="http://schemas.microsoft.com/office/drawing/2014/main" id="{19C2A7EE-57AA-A3FF-EE5E-C55E0E17C243}"/>
              </a:ext>
            </a:extLst>
          </p:cNvPr>
          <p:cNvSpPr>
            <a:spLocks noGrp="1"/>
          </p:cNvSpPr>
          <p:nvPr>
            <p:ph type="body" idx="1"/>
          </p:nvPr>
        </p:nvSpPr>
        <p:spPr>
          <a:xfrm>
            <a:off x="362609" y="336430"/>
            <a:ext cx="8118600" cy="4726670"/>
          </a:xfrm>
        </p:spPr>
        <p:txBody>
          <a:bodyPr/>
          <a:lstStyle/>
          <a:p>
            <a:r>
              <a:rPr lang="en-US" dirty="0"/>
              <a:t>To make the pod accessible externally, you’ll expose it by creating a Service object.</a:t>
            </a:r>
          </a:p>
          <a:p>
            <a:endParaRPr lang="en-SI" dirty="0"/>
          </a:p>
        </p:txBody>
      </p:sp>
      <p:pic>
        <p:nvPicPr>
          <p:cNvPr id="6" name="Picture 5">
            <a:extLst>
              <a:ext uri="{FF2B5EF4-FFF2-40B4-BE49-F238E27FC236}">
                <a16:creationId xmlns:a16="http://schemas.microsoft.com/office/drawing/2014/main" id="{E45F509F-F7A0-3E9B-9584-59C2E2394A26}"/>
              </a:ext>
            </a:extLst>
          </p:cNvPr>
          <p:cNvPicPr>
            <a:picLocks noChangeAspect="1"/>
          </p:cNvPicPr>
          <p:nvPr/>
        </p:nvPicPr>
        <p:blipFill>
          <a:blip r:embed="rId2"/>
          <a:stretch>
            <a:fillRect/>
          </a:stretch>
        </p:blipFill>
        <p:spPr>
          <a:xfrm>
            <a:off x="161154" y="1347879"/>
            <a:ext cx="8821692" cy="3019241"/>
          </a:xfrm>
          <a:prstGeom prst="rect">
            <a:avLst/>
          </a:prstGeom>
        </p:spPr>
      </p:pic>
    </p:spTree>
    <p:extLst>
      <p:ext uri="{BB962C8B-B14F-4D97-AF65-F5344CB8AC3E}">
        <p14:creationId xmlns:p14="http://schemas.microsoft.com/office/powerpoint/2010/main" val="35883970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4CE578-7A91-B4CF-C03C-90465DC78AA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113</a:t>
            </a:fld>
            <a:endParaRPr lang="en-US"/>
          </a:p>
        </p:txBody>
      </p:sp>
      <p:sp>
        <p:nvSpPr>
          <p:cNvPr id="4" name="Text Placeholder 3">
            <a:extLst>
              <a:ext uri="{FF2B5EF4-FFF2-40B4-BE49-F238E27FC236}">
                <a16:creationId xmlns:a16="http://schemas.microsoft.com/office/drawing/2014/main" id="{EC7C92E9-1588-D092-56E4-02415A7A0A11}"/>
              </a:ext>
            </a:extLst>
          </p:cNvPr>
          <p:cNvSpPr>
            <a:spLocks noGrp="1"/>
          </p:cNvSpPr>
          <p:nvPr>
            <p:ph type="body" idx="1"/>
          </p:nvPr>
        </p:nvSpPr>
        <p:spPr>
          <a:xfrm>
            <a:off x="362609" y="388189"/>
            <a:ext cx="8118600" cy="4674911"/>
          </a:xfrm>
        </p:spPr>
        <p:txBody>
          <a:bodyPr/>
          <a:lstStyle/>
          <a:p>
            <a:r>
              <a:rPr lang="en-US" dirty="0"/>
              <a:t>One of the major benefits of running applications in containers is the ease with which you can scale your application deployments. </a:t>
            </a:r>
          </a:p>
          <a:p>
            <a:pPr marL="101600" indent="0">
              <a:buNone/>
            </a:pPr>
            <a:endParaRPr lang="en-SI" dirty="0"/>
          </a:p>
        </p:txBody>
      </p:sp>
      <p:pic>
        <p:nvPicPr>
          <p:cNvPr id="6" name="Picture 5">
            <a:extLst>
              <a:ext uri="{FF2B5EF4-FFF2-40B4-BE49-F238E27FC236}">
                <a16:creationId xmlns:a16="http://schemas.microsoft.com/office/drawing/2014/main" id="{C4076833-8788-64BC-CBC2-F9360443559D}"/>
              </a:ext>
            </a:extLst>
          </p:cNvPr>
          <p:cNvPicPr>
            <a:picLocks noChangeAspect="1"/>
          </p:cNvPicPr>
          <p:nvPr/>
        </p:nvPicPr>
        <p:blipFill>
          <a:blip r:embed="rId2"/>
          <a:stretch>
            <a:fillRect/>
          </a:stretch>
        </p:blipFill>
        <p:spPr>
          <a:xfrm>
            <a:off x="220797" y="1478174"/>
            <a:ext cx="8402223" cy="3848637"/>
          </a:xfrm>
          <a:prstGeom prst="rect">
            <a:avLst/>
          </a:prstGeom>
        </p:spPr>
      </p:pic>
    </p:spTree>
    <p:extLst>
      <p:ext uri="{BB962C8B-B14F-4D97-AF65-F5344CB8AC3E}">
        <p14:creationId xmlns:p14="http://schemas.microsoft.com/office/powerpoint/2010/main" val="20230179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114</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Kubernetes Pods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710059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Pods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115</a:t>
            </a:fld>
            <a:endParaRPr lang="en-GB"/>
          </a:p>
        </p:txBody>
      </p:sp>
      <p:sp>
        <p:nvSpPr>
          <p:cNvPr id="4" name="Označba mesta besedila 3"/>
          <p:cNvSpPr>
            <a:spLocks noGrp="1"/>
          </p:cNvSpPr>
          <p:nvPr>
            <p:ph type="body" sz="quarter" idx="13"/>
          </p:nvPr>
        </p:nvSpPr>
        <p:spPr>
          <a:xfrm>
            <a:off x="362609" y="1104901"/>
            <a:ext cx="8118603" cy="2100118"/>
          </a:xfrm>
        </p:spPr>
        <p:txBody>
          <a:bodyPr/>
          <a:lstStyle/>
          <a:p>
            <a:r>
              <a:rPr lang="en-US" dirty="0"/>
              <a:t>Pod is a co-located group of containers and represents the </a:t>
            </a:r>
            <a:r>
              <a:rPr lang="en-US" b="1" dirty="0"/>
              <a:t>basic building block</a:t>
            </a:r>
            <a:r>
              <a:rPr lang="en-US" dirty="0"/>
              <a:t> in Kubernetes.</a:t>
            </a:r>
          </a:p>
          <a:p>
            <a:r>
              <a:rPr lang="en-US" dirty="0"/>
              <a:t>You always deploy and operate on a pod of containers.</a:t>
            </a:r>
          </a:p>
          <a:p>
            <a:pPr lvl="1"/>
            <a:r>
              <a:rPr lang="en-US" dirty="0"/>
              <a:t>it’s common for pods to contain only a single container</a:t>
            </a:r>
          </a:p>
          <a:p>
            <a:r>
              <a:rPr lang="en-US" dirty="0"/>
              <a:t>When a pod does contain multiple containers, all of them are always run on a single worker node</a:t>
            </a:r>
          </a:p>
        </p:txBody>
      </p:sp>
      <p:sp>
        <p:nvSpPr>
          <p:cNvPr id="6" name="Pravokotnik 5"/>
          <p:cNvSpPr/>
          <p:nvPr/>
        </p:nvSpPr>
        <p:spPr>
          <a:xfrm>
            <a:off x="1412503" y="5126673"/>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pic>
        <p:nvPicPr>
          <p:cNvPr id="7" name="Slika 6"/>
          <p:cNvPicPr>
            <a:picLocks noChangeAspect="1"/>
          </p:cNvPicPr>
          <p:nvPr/>
        </p:nvPicPr>
        <p:blipFill>
          <a:blip r:embed="rId2"/>
          <a:stretch>
            <a:fillRect/>
          </a:stretch>
        </p:blipFill>
        <p:spPr>
          <a:xfrm>
            <a:off x="1477818" y="3127693"/>
            <a:ext cx="6460460" cy="2047281"/>
          </a:xfrm>
          <a:prstGeom prst="rect">
            <a:avLst/>
          </a:prstGeom>
        </p:spPr>
      </p:pic>
    </p:spTree>
    <p:extLst>
      <p:ext uri="{BB962C8B-B14F-4D97-AF65-F5344CB8AC3E}">
        <p14:creationId xmlns:p14="http://schemas.microsoft.com/office/powerpoint/2010/main" val="25587367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116</a:t>
            </a:fld>
            <a:endParaRPr lang="en-GB"/>
          </a:p>
        </p:txBody>
      </p:sp>
      <p:sp>
        <p:nvSpPr>
          <p:cNvPr id="4" name="Označba mesta besedila 3"/>
          <p:cNvSpPr>
            <a:spLocks noGrp="1"/>
          </p:cNvSpPr>
          <p:nvPr>
            <p:ph type="body" sz="quarter" idx="13"/>
          </p:nvPr>
        </p:nvSpPr>
        <p:spPr>
          <a:xfrm>
            <a:off x="362609" y="378692"/>
            <a:ext cx="8118603" cy="4684262"/>
          </a:xfrm>
        </p:spPr>
        <p:txBody>
          <a:bodyPr/>
          <a:lstStyle/>
          <a:p>
            <a:r>
              <a:rPr lang="en-US" dirty="0"/>
              <a:t>Containers are designed to run only a single process per container</a:t>
            </a:r>
          </a:p>
          <a:p>
            <a:r>
              <a:rPr lang="en-US" dirty="0"/>
              <a:t>You need to run each process in its own container. That’s how Docker and Kubernetes are meant to be used.</a:t>
            </a:r>
          </a:p>
          <a:p>
            <a:r>
              <a:rPr lang="en-US" dirty="0"/>
              <a:t>A pod of containers allows you to run closely related processes together and provide them with (almost) the same environment as if they were all running in a single container, while keeping them somewhat isolated</a:t>
            </a:r>
          </a:p>
          <a:p>
            <a:pPr lvl="1"/>
            <a:r>
              <a:rPr lang="en-US" dirty="0"/>
              <a:t>they all share the same hostname and network interfaces</a:t>
            </a:r>
          </a:p>
          <a:p>
            <a:pPr lvl="1"/>
            <a:r>
              <a:rPr lang="en-US" dirty="0"/>
              <a:t>Can run under the same IPC namespace</a:t>
            </a:r>
          </a:p>
          <a:p>
            <a:pPr lvl="1"/>
            <a:r>
              <a:rPr lang="en-US" dirty="0"/>
              <a:t>the file system of each container is fully isolated from other containers</a:t>
            </a:r>
          </a:p>
          <a:p>
            <a:endParaRPr lang="en-US" dirty="0"/>
          </a:p>
          <a:p>
            <a:endParaRPr lang="en-US" dirty="0"/>
          </a:p>
        </p:txBody>
      </p:sp>
    </p:spTree>
    <p:extLst>
      <p:ext uri="{BB962C8B-B14F-4D97-AF65-F5344CB8AC3E}">
        <p14:creationId xmlns:p14="http://schemas.microsoft.com/office/powerpoint/2010/main" val="40651499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117</a:t>
            </a:fld>
            <a:endParaRPr lang="en-GB"/>
          </a:p>
        </p:txBody>
      </p:sp>
      <p:sp>
        <p:nvSpPr>
          <p:cNvPr id="4" name="Označba mesta besedila 3"/>
          <p:cNvSpPr>
            <a:spLocks noGrp="1"/>
          </p:cNvSpPr>
          <p:nvPr>
            <p:ph type="body" sz="quarter" idx="13"/>
          </p:nvPr>
        </p:nvSpPr>
        <p:spPr>
          <a:xfrm>
            <a:off x="362609" y="378692"/>
            <a:ext cx="8118603" cy="2429163"/>
          </a:xfrm>
        </p:spPr>
        <p:txBody>
          <a:bodyPr/>
          <a:lstStyle/>
          <a:p>
            <a:r>
              <a:rPr lang="en-US" dirty="0"/>
              <a:t>Containers in a pod share the same IP address and port space</a:t>
            </a:r>
          </a:p>
          <a:p>
            <a:pPr lvl="1"/>
            <a:r>
              <a:rPr lang="en-US" dirty="0"/>
              <a:t>processes running in containers of the same can’t bind to the same port numbers</a:t>
            </a:r>
          </a:p>
          <a:p>
            <a:r>
              <a:rPr lang="en-US" dirty="0"/>
              <a:t>Container can communicate with other containers in the same pod through localhost</a:t>
            </a:r>
          </a:p>
          <a:p>
            <a:r>
              <a:rPr lang="en-US" dirty="0"/>
              <a:t>All pods in a Kubernetes cluster reside in a single flat, shared, network-address space.</a:t>
            </a:r>
          </a:p>
        </p:txBody>
      </p:sp>
      <p:pic>
        <p:nvPicPr>
          <p:cNvPr id="5" name="Slika 4"/>
          <p:cNvPicPr>
            <a:picLocks noChangeAspect="1"/>
          </p:cNvPicPr>
          <p:nvPr/>
        </p:nvPicPr>
        <p:blipFill>
          <a:blip r:embed="rId2"/>
          <a:stretch>
            <a:fillRect/>
          </a:stretch>
        </p:blipFill>
        <p:spPr>
          <a:xfrm>
            <a:off x="4289301" y="2743609"/>
            <a:ext cx="4661743" cy="2215269"/>
          </a:xfrm>
          <a:prstGeom prst="rect">
            <a:avLst/>
          </a:prstGeom>
        </p:spPr>
      </p:pic>
      <p:pic>
        <p:nvPicPr>
          <p:cNvPr id="1026" name="Picture 2" descr="https://lh5.googleusercontent.com/qCDrm-GpxC8yqePVwarMFocMpUqDV0ElQyG23NB1VP3oT_2CIkgFrhQbs5mKn_QsJP6yWWA2ZqtfZj8Zjxrxh7AuZgrZed4vRO75KVy7BqYijH_dX47Y5ECeWB8MpH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2807855"/>
            <a:ext cx="3487593" cy="2086779"/>
          </a:xfrm>
          <a:prstGeom prst="rect">
            <a:avLst/>
          </a:prstGeom>
          <a:noFill/>
          <a:extLst>
            <a:ext uri="{909E8E84-426E-40DD-AFC4-6F175D3DCCD1}">
              <a14:hiddenFill xmlns:a14="http://schemas.microsoft.com/office/drawing/2010/main">
                <a:solidFill>
                  <a:srgbClr val="FFFFFF"/>
                </a:solidFill>
              </a14:hiddenFill>
            </a:ext>
          </a:extLst>
        </p:spPr>
      </p:pic>
      <p:sp>
        <p:nvSpPr>
          <p:cNvPr id="7" name="Pravokotnik 6"/>
          <p:cNvSpPr/>
          <p:nvPr/>
        </p:nvSpPr>
        <p:spPr>
          <a:xfrm>
            <a:off x="1024576" y="4894634"/>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41095955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118</a:t>
            </a:fld>
            <a:endParaRPr lang="en-GB"/>
          </a:p>
        </p:txBody>
      </p:sp>
      <p:sp>
        <p:nvSpPr>
          <p:cNvPr id="4" name="Označba mesta besedila 3"/>
          <p:cNvSpPr>
            <a:spLocks noGrp="1"/>
          </p:cNvSpPr>
          <p:nvPr>
            <p:ph type="body" sz="quarter" idx="13"/>
          </p:nvPr>
        </p:nvSpPr>
        <p:spPr>
          <a:xfrm>
            <a:off x="362609" y="424873"/>
            <a:ext cx="8513536" cy="5100157"/>
          </a:xfrm>
        </p:spPr>
        <p:txBody>
          <a:bodyPr>
            <a:normAutofit fontScale="92500" lnSpcReduction="10000"/>
          </a:bodyPr>
          <a:lstStyle/>
          <a:p>
            <a:r>
              <a:rPr lang="en-US" b="1" dirty="0"/>
              <a:t>Organizing containers across pods</a:t>
            </a:r>
          </a:p>
          <a:p>
            <a:pPr lvl="1"/>
            <a:r>
              <a:rPr lang="en-US" dirty="0"/>
              <a:t>run only one application in each pod</a:t>
            </a:r>
          </a:p>
          <a:p>
            <a:pPr lvl="1"/>
            <a:r>
              <a:rPr lang="en-US" dirty="0"/>
              <a:t>pods have almost no resource overhead</a:t>
            </a:r>
          </a:p>
          <a:p>
            <a:r>
              <a:rPr lang="en-US" dirty="0"/>
              <a:t>Example: simple system composed of a front-end web server and a back-end database</a:t>
            </a:r>
          </a:p>
          <a:p>
            <a:pPr lvl="1"/>
            <a:r>
              <a:rPr lang="en-US" dirty="0"/>
              <a:t>you shouldn’t run them in the same pod</a:t>
            </a:r>
          </a:p>
          <a:p>
            <a:pPr lvl="2"/>
            <a:r>
              <a:rPr lang="en-US" dirty="0"/>
              <a:t>they can easily communicate over the network</a:t>
            </a:r>
          </a:p>
          <a:p>
            <a:pPr lvl="2"/>
            <a:r>
              <a:rPr lang="en-US" dirty="0"/>
              <a:t>improving the utilization of your hardware</a:t>
            </a:r>
          </a:p>
          <a:p>
            <a:pPr lvl="2"/>
            <a:r>
              <a:rPr lang="en-US" dirty="0"/>
              <a:t>horizontal scaling (basic unit of scaling) </a:t>
            </a:r>
            <a:r>
              <a:rPr lang="aa-ET" dirty="0"/>
              <a:t>–</a:t>
            </a:r>
            <a:r>
              <a:rPr lang="en-US" dirty="0"/>
              <a:t>&gt; Kubernetes doesn’t replicate containers within a pod. It replicates the entire pod</a:t>
            </a:r>
          </a:p>
          <a:p>
            <a:pPr lvl="2"/>
            <a:r>
              <a:rPr lang="en-US" dirty="0"/>
              <a:t>different components have different scaling requirements</a:t>
            </a:r>
          </a:p>
          <a:p>
            <a:pPr lvl="3"/>
            <a:r>
              <a:rPr lang="en-US" dirty="0"/>
              <a:t>Relational databases, usually can’t be scaled</a:t>
            </a:r>
          </a:p>
          <a:p>
            <a:r>
              <a:rPr lang="en-US" dirty="0"/>
              <a:t>Decide when to place containers in a single pod:</a:t>
            </a:r>
          </a:p>
          <a:p>
            <a:pPr lvl="1"/>
            <a:r>
              <a:rPr lang="en-US" dirty="0"/>
              <a:t>Do these containers have to run on the same host? </a:t>
            </a:r>
            <a:r>
              <a:rPr lang="en-US" dirty="0">
                <a:solidFill>
                  <a:srgbClr val="1FFF66"/>
                </a:solidFill>
              </a:rPr>
              <a:t>yes</a:t>
            </a:r>
          </a:p>
          <a:p>
            <a:pPr lvl="1"/>
            <a:r>
              <a:rPr lang="en-US" dirty="0"/>
              <a:t>Do I want to manage them as a single unit? </a:t>
            </a:r>
            <a:r>
              <a:rPr lang="en-US" dirty="0">
                <a:solidFill>
                  <a:srgbClr val="1FFF66"/>
                </a:solidFill>
              </a:rPr>
              <a:t>yes</a:t>
            </a:r>
            <a:endParaRPr lang="en-US" dirty="0"/>
          </a:p>
          <a:p>
            <a:pPr lvl="1"/>
            <a:r>
              <a:rPr lang="en-US" dirty="0"/>
              <a:t>Do they form a unified whole instead of being independent components?</a:t>
            </a:r>
            <a:r>
              <a:rPr lang="en-US" dirty="0">
                <a:solidFill>
                  <a:srgbClr val="1FFF66"/>
                </a:solidFill>
              </a:rPr>
              <a:t> yes</a:t>
            </a:r>
            <a:endParaRPr lang="en-US" dirty="0"/>
          </a:p>
          <a:p>
            <a:pPr lvl="1"/>
            <a:r>
              <a:rPr lang="en-US" dirty="0"/>
              <a:t>Do they have to be scaled together? </a:t>
            </a:r>
            <a:r>
              <a:rPr lang="en-US" dirty="0">
                <a:solidFill>
                  <a:srgbClr val="1FFF66"/>
                </a:solidFill>
              </a:rPr>
              <a:t>yes</a:t>
            </a:r>
            <a:endParaRPr lang="en-US" dirty="0"/>
          </a:p>
          <a:p>
            <a:pPr lvl="1"/>
            <a:r>
              <a:rPr lang="en-US" dirty="0"/>
              <a:t>Can a single node meet their combined resource needs? </a:t>
            </a:r>
            <a:r>
              <a:rPr lang="en-US" dirty="0">
                <a:solidFill>
                  <a:srgbClr val="1FFF66"/>
                </a:solidFill>
              </a:rPr>
              <a:t>yes</a:t>
            </a:r>
          </a:p>
        </p:txBody>
      </p:sp>
    </p:spTree>
    <p:extLst>
      <p:ext uri="{BB962C8B-B14F-4D97-AF65-F5344CB8AC3E}">
        <p14:creationId xmlns:p14="http://schemas.microsoft.com/office/powerpoint/2010/main" val="38882026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119</a:t>
            </a:fld>
            <a:endParaRPr lang="en-GB"/>
          </a:p>
        </p:txBody>
      </p:sp>
      <p:pic>
        <p:nvPicPr>
          <p:cNvPr id="6" name="Slika 5"/>
          <p:cNvPicPr>
            <a:picLocks noChangeAspect="1"/>
          </p:cNvPicPr>
          <p:nvPr/>
        </p:nvPicPr>
        <p:blipFill>
          <a:blip r:embed="rId2"/>
          <a:stretch>
            <a:fillRect/>
          </a:stretch>
        </p:blipFill>
        <p:spPr>
          <a:xfrm>
            <a:off x="645885" y="497353"/>
            <a:ext cx="8223254" cy="4446788"/>
          </a:xfrm>
          <a:prstGeom prst="rect">
            <a:avLst/>
          </a:prstGeom>
        </p:spPr>
      </p:pic>
      <p:sp>
        <p:nvSpPr>
          <p:cNvPr id="7" name="Pravokotnik 6"/>
          <p:cNvSpPr/>
          <p:nvPr/>
        </p:nvSpPr>
        <p:spPr>
          <a:xfrm>
            <a:off x="645885" y="4821031"/>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978338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2"/>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Razvojni projekti</a:t>
            </a:r>
            <a:endParaRPr/>
          </a:p>
        </p:txBody>
      </p:sp>
      <p:sp>
        <p:nvSpPr>
          <p:cNvPr id="370" name="Google Shape;370;p1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a:t>
            </a:fld>
            <a:endParaRPr/>
          </a:p>
        </p:txBody>
      </p:sp>
      <p:sp>
        <p:nvSpPr>
          <p:cNvPr id="371" name="Google Shape;371;p12"/>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72" name="Google Shape;372;p12"/>
          <p:cNvPicPr preferRelativeResize="0"/>
          <p:nvPr/>
        </p:nvPicPr>
        <p:blipFill rotWithShape="1">
          <a:blip r:embed="rId3">
            <a:alphaModFix/>
          </a:blip>
          <a:srcRect/>
          <a:stretch/>
        </p:blipFill>
        <p:spPr>
          <a:xfrm>
            <a:off x="348085" y="1104900"/>
            <a:ext cx="8447830" cy="3539484"/>
          </a:xfrm>
          <a:prstGeom prst="rect">
            <a:avLst/>
          </a:prstGeom>
          <a:noFill/>
          <a:ln>
            <a:noFill/>
          </a:ln>
        </p:spPr>
      </p:pic>
      <p:pic>
        <p:nvPicPr>
          <p:cNvPr id="373" name="Google Shape;373;p12"/>
          <p:cNvPicPr preferRelativeResize="0"/>
          <p:nvPr/>
        </p:nvPicPr>
        <p:blipFill rotWithShape="1">
          <a:blip r:embed="rId4">
            <a:alphaModFix/>
          </a:blip>
          <a:srcRect/>
          <a:stretch/>
        </p:blipFill>
        <p:spPr>
          <a:xfrm>
            <a:off x="362609" y="2933415"/>
            <a:ext cx="2776694" cy="1729635"/>
          </a:xfrm>
          <a:prstGeom prst="rect">
            <a:avLst/>
          </a:prstGeom>
          <a:noFill/>
          <a:ln>
            <a:noFill/>
          </a:ln>
        </p:spPr>
      </p:pic>
      <p:pic>
        <p:nvPicPr>
          <p:cNvPr id="374" name="Google Shape;374;p12"/>
          <p:cNvPicPr preferRelativeResize="0"/>
          <p:nvPr/>
        </p:nvPicPr>
        <p:blipFill rotWithShape="1">
          <a:blip r:embed="rId5">
            <a:alphaModFix/>
          </a:blip>
          <a:srcRect/>
          <a:stretch/>
        </p:blipFill>
        <p:spPr>
          <a:xfrm>
            <a:off x="5842261" y="1104900"/>
            <a:ext cx="2748953" cy="1759596"/>
          </a:xfrm>
          <a:prstGeom prst="rect">
            <a:avLst/>
          </a:prstGeom>
          <a:noFill/>
          <a:ln>
            <a:noFill/>
          </a:ln>
        </p:spPr>
      </p:pic>
      <p:pic>
        <p:nvPicPr>
          <p:cNvPr id="375" name="Google Shape;375;p12"/>
          <p:cNvPicPr preferRelativeResize="0"/>
          <p:nvPr/>
        </p:nvPicPr>
        <p:blipFill rotWithShape="1">
          <a:blip r:embed="rId6">
            <a:alphaModFix/>
          </a:blip>
          <a:srcRect/>
          <a:stretch/>
        </p:blipFill>
        <p:spPr>
          <a:xfrm>
            <a:off x="5842261" y="2849262"/>
            <a:ext cx="2844539" cy="1795122"/>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120</a:t>
            </a:fld>
            <a:endParaRPr lang="en-GB"/>
          </a:p>
        </p:txBody>
      </p:sp>
      <p:sp>
        <p:nvSpPr>
          <p:cNvPr id="4" name="Označba mesta besedila 3"/>
          <p:cNvSpPr>
            <a:spLocks noGrp="1"/>
          </p:cNvSpPr>
          <p:nvPr>
            <p:ph type="body" sz="quarter" idx="13"/>
          </p:nvPr>
        </p:nvSpPr>
        <p:spPr>
          <a:xfrm>
            <a:off x="362609" y="443346"/>
            <a:ext cx="8118603" cy="2329385"/>
          </a:xfrm>
        </p:spPr>
        <p:txBody>
          <a:bodyPr/>
          <a:lstStyle/>
          <a:p>
            <a:r>
              <a:rPr lang="en-US" b="1" dirty="0"/>
              <a:t>Sidecar containers</a:t>
            </a:r>
          </a:p>
          <a:p>
            <a:pPr lvl="1"/>
            <a:r>
              <a:rPr lang="en-US" dirty="0"/>
              <a:t>multiple containers into a single pod  -&gt; when the application consists of one main process and one or more complementary processes</a:t>
            </a:r>
          </a:p>
          <a:p>
            <a:pPr lvl="1"/>
            <a:r>
              <a:rPr lang="en-US" dirty="0"/>
              <a:t>sidecar containers include log rotators and collectors, data processors, communication adapters, and others</a:t>
            </a:r>
          </a:p>
          <a:p>
            <a:pPr lvl="1"/>
            <a:endParaRPr lang="en-US" dirty="0"/>
          </a:p>
          <a:p>
            <a:pPr lvl="1"/>
            <a:endParaRPr lang="en-US" dirty="0"/>
          </a:p>
        </p:txBody>
      </p:sp>
      <p:pic>
        <p:nvPicPr>
          <p:cNvPr id="5" name="Slika 4"/>
          <p:cNvPicPr>
            <a:picLocks noChangeAspect="1"/>
          </p:cNvPicPr>
          <p:nvPr/>
        </p:nvPicPr>
        <p:blipFill>
          <a:blip r:embed="rId3"/>
          <a:stretch>
            <a:fillRect/>
          </a:stretch>
        </p:blipFill>
        <p:spPr>
          <a:xfrm>
            <a:off x="4421910" y="2470376"/>
            <a:ext cx="3250933" cy="2388440"/>
          </a:xfrm>
          <a:prstGeom prst="rect">
            <a:avLst/>
          </a:prstGeom>
        </p:spPr>
      </p:pic>
      <p:pic>
        <p:nvPicPr>
          <p:cNvPr id="6" name="Slika 5"/>
          <p:cNvPicPr>
            <a:picLocks noChangeAspect="1"/>
          </p:cNvPicPr>
          <p:nvPr/>
        </p:nvPicPr>
        <p:blipFill>
          <a:blip r:embed="rId4"/>
          <a:stretch>
            <a:fillRect/>
          </a:stretch>
        </p:blipFill>
        <p:spPr>
          <a:xfrm>
            <a:off x="1136072" y="2553503"/>
            <a:ext cx="3073401" cy="2433373"/>
          </a:xfrm>
          <a:prstGeom prst="rect">
            <a:avLst/>
          </a:prstGeom>
        </p:spPr>
      </p:pic>
      <p:sp>
        <p:nvSpPr>
          <p:cNvPr id="7" name="Pravokotnik 6"/>
          <p:cNvSpPr/>
          <p:nvPr/>
        </p:nvSpPr>
        <p:spPr>
          <a:xfrm>
            <a:off x="2742890" y="4882888"/>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084336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94c9480fe8_1_581"/>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121</a:t>
            </a:fld>
            <a:endParaRPr/>
          </a:p>
        </p:txBody>
      </p:sp>
      <p:sp>
        <p:nvSpPr>
          <p:cNvPr id="916" name="Google Shape;916;g94c9480fe8_1_581"/>
          <p:cNvSpPr txBox="1">
            <a:spLocks noGrp="1"/>
          </p:cNvSpPr>
          <p:nvPr>
            <p:ph type="body" idx="1"/>
          </p:nvPr>
        </p:nvSpPr>
        <p:spPr>
          <a:xfrm>
            <a:off x="362609" y="448408"/>
            <a:ext cx="8118600" cy="4614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V splošnem strokov nikoli ne kreiramo neposredno.</a:t>
            </a:r>
            <a:endParaRPr/>
          </a:p>
          <a:p>
            <a:pPr marL="0" lvl="0" indent="0" algn="l" rtl="0">
              <a:spcBef>
                <a:spcPts val="400"/>
              </a:spcBef>
              <a:spcAft>
                <a:spcPts val="0"/>
              </a:spcAft>
              <a:buClr>
                <a:srgbClr val="344447"/>
              </a:buClr>
              <a:buSzPts val="2000"/>
              <a:buNone/>
            </a:pPr>
            <a:endParaRPr/>
          </a:p>
        </p:txBody>
      </p:sp>
      <p:pic>
        <p:nvPicPr>
          <p:cNvPr id="917" name="Google Shape;917;g94c9480fe8_1_581"/>
          <p:cNvPicPr preferRelativeResize="0"/>
          <p:nvPr/>
        </p:nvPicPr>
        <p:blipFill rotWithShape="1">
          <a:blip r:embed="rId3">
            <a:alphaModFix/>
          </a:blip>
          <a:srcRect/>
          <a:stretch/>
        </p:blipFill>
        <p:spPr>
          <a:xfrm>
            <a:off x="1587414" y="1241732"/>
            <a:ext cx="5969172" cy="3231536"/>
          </a:xfrm>
          <a:prstGeom prst="rect">
            <a:avLst/>
          </a:prstGeom>
          <a:noFill/>
          <a:ln>
            <a:noFill/>
          </a:ln>
        </p:spPr>
      </p:pic>
      <p:sp>
        <p:nvSpPr>
          <p:cNvPr id="918" name="Google Shape;918;g94c9480fe8_1_581"/>
          <p:cNvSpPr txBox="1"/>
          <p:nvPr/>
        </p:nvSpPr>
        <p:spPr>
          <a:xfrm>
            <a:off x="1420013" y="4795608"/>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g94c9480fe8_1_589"/>
          <p:cNvPicPr preferRelativeResize="0"/>
          <p:nvPr/>
        </p:nvPicPr>
        <p:blipFill rotWithShape="1">
          <a:blip r:embed="rId3">
            <a:alphaModFix/>
          </a:blip>
          <a:srcRect/>
          <a:stretch/>
        </p:blipFill>
        <p:spPr>
          <a:xfrm>
            <a:off x="1103369" y="3867199"/>
            <a:ext cx="6746092" cy="1657831"/>
          </a:xfrm>
          <a:prstGeom prst="rect">
            <a:avLst/>
          </a:prstGeom>
          <a:noFill/>
          <a:ln>
            <a:noFill/>
          </a:ln>
        </p:spPr>
      </p:pic>
      <p:sp>
        <p:nvSpPr>
          <p:cNvPr id="925" name="Google Shape;925;g94c9480fe8_1_589"/>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Primer: namestitev stroka</a:t>
            </a:r>
            <a:endParaRPr/>
          </a:p>
        </p:txBody>
      </p:sp>
      <p:sp>
        <p:nvSpPr>
          <p:cNvPr id="926" name="Google Shape;926;g94c9480fe8_1_58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122</a:t>
            </a:fld>
            <a:endParaRPr/>
          </a:p>
        </p:txBody>
      </p:sp>
      <p:sp>
        <p:nvSpPr>
          <p:cNvPr id="927" name="Google Shape;927;g94c9480fe8_1_589"/>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Namestitev</a:t>
            </a:r>
            <a:endParaRPr/>
          </a:p>
          <a:p>
            <a:pPr marL="742950" lvl="1" indent="-285750" algn="l" rtl="0">
              <a:spcBef>
                <a:spcPts val="360"/>
              </a:spcBef>
              <a:spcAft>
                <a:spcPts val="0"/>
              </a:spcAft>
              <a:buClr>
                <a:srgbClr val="344447"/>
              </a:buClr>
              <a:buSzPts val="1800"/>
              <a:buChar char="–"/>
            </a:pPr>
            <a:r>
              <a:rPr lang="en-US"/>
              <a:t>kubectl apply -f kubia-manual.yaml</a:t>
            </a:r>
            <a:endParaRPr/>
          </a:p>
          <a:p>
            <a:pPr marL="342900" lvl="0" indent="-342900" algn="l" rtl="0">
              <a:spcBef>
                <a:spcPts val="400"/>
              </a:spcBef>
              <a:spcAft>
                <a:spcPts val="0"/>
              </a:spcAft>
              <a:buClr>
                <a:srgbClr val="344447"/>
              </a:buClr>
              <a:buSzPts val="2000"/>
              <a:buChar char="•"/>
            </a:pPr>
            <a:r>
              <a:rPr lang="en-US"/>
              <a:t>Pridobitev informaciji o strokih</a:t>
            </a:r>
            <a:endParaRPr/>
          </a:p>
          <a:p>
            <a:pPr marL="742950" lvl="1" indent="-285750" algn="l" rtl="0">
              <a:spcBef>
                <a:spcPts val="360"/>
              </a:spcBef>
              <a:spcAft>
                <a:spcPts val="0"/>
              </a:spcAft>
              <a:buClr>
                <a:srgbClr val="344447"/>
              </a:buClr>
              <a:buSzPts val="1800"/>
              <a:buChar char="–"/>
            </a:pPr>
            <a:r>
              <a:rPr lang="en-US"/>
              <a:t>kubectl get pod kubia-manual -o yaml</a:t>
            </a:r>
            <a:endParaRPr/>
          </a:p>
          <a:p>
            <a:pPr marL="742950" lvl="1" indent="-285750" algn="l" rtl="0">
              <a:spcBef>
                <a:spcPts val="360"/>
              </a:spcBef>
              <a:spcAft>
                <a:spcPts val="0"/>
              </a:spcAft>
              <a:buClr>
                <a:srgbClr val="344447"/>
              </a:buClr>
              <a:buSzPts val="1800"/>
              <a:buChar char="–"/>
            </a:pPr>
            <a:r>
              <a:rPr lang="en-US"/>
              <a:t>kubectl get pods</a:t>
            </a:r>
            <a:endParaRPr/>
          </a:p>
          <a:p>
            <a:pPr marL="342900" lvl="0" indent="-342900" algn="l" rtl="0">
              <a:spcBef>
                <a:spcPts val="400"/>
              </a:spcBef>
              <a:spcAft>
                <a:spcPts val="0"/>
              </a:spcAft>
              <a:buClr>
                <a:srgbClr val="344447"/>
              </a:buClr>
              <a:buSzPts val="2000"/>
              <a:buChar char="•"/>
            </a:pPr>
            <a:r>
              <a:rPr lang="en-US"/>
              <a:t>Pridobitev dnevnikov (logiranja)</a:t>
            </a:r>
            <a:endParaRPr/>
          </a:p>
          <a:p>
            <a:pPr marL="742950" lvl="1" indent="-285750" algn="l" rtl="0">
              <a:spcBef>
                <a:spcPts val="360"/>
              </a:spcBef>
              <a:spcAft>
                <a:spcPts val="0"/>
              </a:spcAft>
              <a:buClr>
                <a:srgbClr val="344447"/>
              </a:buClr>
              <a:buSzPts val="1800"/>
              <a:buChar char="–"/>
            </a:pPr>
            <a:r>
              <a:rPr lang="en-US"/>
              <a:t>kubectl logs kubia-manual</a:t>
            </a:r>
            <a:endParaRPr/>
          </a:p>
          <a:p>
            <a:pPr marL="342900" lvl="0" indent="-342900" algn="l" rtl="0">
              <a:spcBef>
                <a:spcPts val="400"/>
              </a:spcBef>
              <a:spcAft>
                <a:spcPts val="0"/>
              </a:spcAft>
              <a:buClr>
                <a:srgbClr val="344447"/>
              </a:buClr>
              <a:buSzPts val="2000"/>
              <a:buChar char="•"/>
            </a:pPr>
            <a:r>
              <a:rPr lang="en-US"/>
              <a:t>Pošiljanje zahtevkov na strok</a:t>
            </a:r>
            <a:endParaRPr/>
          </a:p>
        </p:txBody>
      </p:sp>
      <p:sp>
        <p:nvSpPr>
          <p:cNvPr id="928" name="Google Shape;928;g94c9480fe8_1_589"/>
          <p:cNvSpPr txBox="1"/>
          <p:nvPr/>
        </p:nvSpPr>
        <p:spPr>
          <a:xfrm>
            <a:off x="5445243" y="3751783"/>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94c9480fe8_1_598"/>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Labels (označbe)</a:t>
            </a:r>
            <a:endParaRPr/>
          </a:p>
        </p:txBody>
      </p:sp>
      <p:sp>
        <p:nvSpPr>
          <p:cNvPr id="935" name="Google Shape;935;g94c9480fe8_1_598"/>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123</a:t>
            </a:fld>
            <a:endParaRPr/>
          </a:p>
        </p:txBody>
      </p:sp>
      <p:sp>
        <p:nvSpPr>
          <p:cNvPr id="936" name="Google Shape;936;g94c9480fe8_1_598"/>
          <p:cNvSpPr txBox="1">
            <a:spLocks noGrp="1"/>
          </p:cNvSpPr>
          <p:nvPr>
            <p:ph type="body" idx="1"/>
          </p:nvPr>
        </p:nvSpPr>
        <p:spPr>
          <a:xfrm>
            <a:off x="355600" y="1086234"/>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Omogočajo organizacijo Kubernetes objektov</a:t>
            </a:r>
            <a:endParaRPr/>
          </a:p>
          <a:p>
            <a:pPr marL="342900" lvl="0" indent="-342900" algn="l" rtl="0">
              <a:spcBef>
                <a:spcPts val="400"/>
              </a:spcBef>
              <a:spcAft>
                <a:spcPts val="0"/>
              </a:spcAft>
              <a:buClr>
                <a:srgbClr val="344447"/>
              </a:buClr>
              <a:buSzPts val="2000"/>
              <a:buChar char="•"/>
            </a:pPr>
            <a:r>
              <a:rPr lang="en-US"/>
              <a:t>Poljuben par ključ-vrednost</a:t>
            </a:r>
            <a:endParaRPr/>
          </a:p>
          <a:p>
            <a:pPr marL="342900" lvl="0" indent="-342900" algn="l" rtl="0">
              <a:spcBef>
                <a:spcPts val="400"/>
              </a:spcBef>
              <a:spcAft>
                <a:spcPts val="0"/>
              </a:spcAft>
              <a:buClr>
                <a:srgbClr val="344447"/>
              </a:buClr>
              <a:buSzPts val="2000"/>
              <a:buChar char="•"/>
            </a:pPr>
            <a:r>
              <a:rPr lang="en-US"/>
              <a:t>Omogočajo izbiranje gostitelja za namestitev</a:t>
            </a:r>
            <a:endParaRPr/>
          </a:p>
        </p:txBody>
      </p:sp>
      <p:pic>
        <p:nvPicPr>
          <p:cNvPr id="937" name="Google Shape;937;g94c9480fe8_1_598"/>
          <p:cNvPicPr preferRelativeResize="0"/>
          <p:nvPr/>
        </p:nvPicPr>
        <p:blipFill rotWithShape="1">
          <a:blip r:embed="rId3">
            <a:alphaModFix/>
          </a:blip>
          <a:srcRect/>
          <a:stretch/>
        </p:blipFill>
        <p:spPr>
          <a:xfrm>
            <a:off x="1466348" y="2360750"/>
            <a:ext cx="5897105" cy="2860009"/>
          </a:xfrm>
          <a:prstGeom prst="rect">
            <a:avLst/>
          </a:prstGeom>
          <a:noFill/>
          <a:ln>
            <a:noFill/>
          </a:ln>
        </p:spPr>
      </p:pic>
      <p:sp>
        <p:nvSpPr>
          <p:cNvPr id="938" name="Google Shape;938;g94c9480fe8_1_598"/>
          <p:cNvSpPr txBox="1"/>
          <p:nvPr/>
        </p:nvSpPr>
        <p:spPr>
          <a:xfrm>
            <a:off x="1136740"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94c9480fe8_1_60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124</a:t>
            </a:fld>
            <a:endParaRPr/>
          </a:p>
        </p:txBody>
      </p:sp>
      <p:pic>
        <p:nvPicPr>
          <p:cNvPr id="944" name="Google Shape;944;g94c9480fe8_1_607"/>
          <p:cNvPicPr preferRelativeResize="0"/>
          <p:nvPr/>
        </p:nvPicPr>
        <p:blipFill rotWithShape="1">
          <a:blip r:embed="rId3">
            <a:alphaModFix/>
          </a:blip>
          <a:srcRect/>
          <a:stretch/>
        </p:blipFill>
        <p:spPr>
          <a:xfrm>
            <a:off x="885898" y="1244475"/>
            <a:ext cx="7372204" cy="3226049"/>
          </a:xfrm>
          <a:prstGeom prst="rect">
            <a:avLst/>
          </a:prstGeom>
          <a:noFill/>
          <a:ln>
            <a:noFill/>
          </a:ln>
        </p:spPr>
      </p:pic>
      <p:sp>
        <p:nvSpPr>
          <p:cNvPr id="945" name="Google Shape;945;g94c9480fe8_1_607"/>
          <p:cNvSpPr txBox="1"/>
          <p:nvPr/>
        </p:nvSpPr>
        <p:spPr>
          <a:xfrm>
            <a:off x="885898" y="4599420"/>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94c9480fe8_1_613"/>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Ustavitev in odstranjevanje strokov</a:t>
            </a:r>
            <a:endParaRPr/>
          </a:p>
        </p:txBody>
      </p:sp>
      <p:sp>
        <p:nvSpPr>
          <p:cNvPr id="952" name="Google Shape;952;g94c9480fe8_1_613"/>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125</a:t>
            </a:fld>
            <a:endParaRPr/>
          </a:p>
        </p:txBody>
      </p:sp>
      <p:sp>
        <p:nvSpPr>
          <p:cNvPr id="953" name="Google Shape;953;g94c9480fe8_1_613"/>
          <p:cNvSpPr txBox="1">
            <a:spLocks noGrp="1"/>
          </p:cNvSpPr>
          <p:nvPr>
            <p:ph type="body" idx="1"/>
          </p:nvPr>
        </p:nvSpPr>
        <p:spPr>
          <a:xfrm>
            <a:off x="362609" y="1104900"/>
            <a:ext cx="8118600" cy="4420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Odstranjevanje stroka po imenu:</a:t>
            </a:r>
            <a:endParaRPr/>
          </a:p>
          <a:p>
            <a:pPr marL="742950" lvl="1" indent="-285750" algn="l" rtl="0">
              <a:spcBef>
                <a:spcPts val="360"/>
              </a:spcBef>
              <a:spcAft>
                <a:spcPts val="0"/>
              </a:spcAft>
              <a:buClr>
                <a:srgbClr val="3F7FCF"/>
              </a:buClr>
              <a:buSzPts val="1800"/>
              <a:buChar char="–"/>
            </a:pPr>
            <a:r>
              <a:rPr lang="en-US">
                <a:solidFill>
                  <a:srgbClr val="3F7FCF"/>
                </a:solidFill>
              </a:rPr>
              <a:t>kubectl delete pod &lt;POD_NAMES&gt;</a:t>
            </a:r>
            <a:endParaRPr/>
          </a:p>
          <a:p>
            <a:pPr marL="342900" lvl="0" indent="-342900" algn="l" rtl="0">
              <a:spcBef>
                <a:spcPts val="400"/>
              </a:spcBef>
              <a:spcAft>
                <a:spcPts val="0"/>
              </a:spcAft>
              <a:buClr>
                <a:srgbClr val="344447"/>
              </a:buClr>
              <a:buSzPts val="2000"/>
              <a:buChar char="•"/>
            </a:pPr>
            <a:r>
              <a:rPr lang="en-US"/>
              <a:t>Odstranjevanje s pomočjo oznake Label</a:t>
            </a:r>
            <a:endParaRPr/>
          </a:p>
          <a:p>
            <a:pPr marL="742950" lvl="1" indent="-285750" algn="l" rtl="0">
              <a:spcBef>
                <a:spcPts val="360"/>
              </a:spcBef>
              <a:spcAft>
                <a:spcPts val="0"/>
              </a:spcAft>
              <a:buClr>
                <a:srgbClr val="3F7FCF"/>
              </a:buClr>
              <a:buSzPts val="1800"/>
              <a:buChar char="–"/>
            </a:pPr>
            <a:r>
              <a:rPr lang="en-US">
                <a:solidFill>
                  <a:srgbClr val="3F7FCF"/>
                </a:solidFill>
              </a:rPr>
              <a:t>kubectl delete pod &lt;POD_NAMES&gt; -l &lt;KEY:VALUE&gt;</a:t>
            </a:r>
            <a:endParaRPr/>
          </a:p>
          <a:p>
            <a:pPr marL="342900" lvl="0" indent="-342900" algn="l" rtl="0">
              <a:spcBef>
                <a:spcPts val="400"/>
              </a:spcBef>
              <a:spcAft>
                <a:spcPts val="0"/>
              </a:spcAft>
              <a:buClr>
                <a:srgbClr val="344447"/>
              </a:buClr>
              <a:buSzPts val="2000"/>
              <a:buChar char="•"/>
            </a:pPr>
            <a:r>
              <a:rPr lang="en-US"/>
              <a:t>Odstranitev vseh virov (razen objekta Secret)</a:t>
            </a:r>
            <a:endParaRPr/>
          </a:p>
          <a:p>
            <a:pPr marL="742950" lvl="1" indent="-285750" algn="l" rtl="0">
              <a:spcBef>
                <a:spcPts val="360"/>
              </a:spcBef>
              <a:spcAft>
                <a:spcPts val="0"/>
              </a:spcAft>
              <a:buClr>
                <a:srgbClr val="3F7FCF"/>
              </a:buClr>
              <a:buSzPts val="1800"/>
              <a:buChar char="–"/>
            </a:pPr>
            <a:r>
              <a:rPr lang="en-US">
                <a:solidFill>
                  <a:srgbClr val="3F7FCF"/>
                </a:solidFill>
              </a:rPr>
              <a:t>kubectl delete all –all</a:t>
            </a:r>
            <a:endParaRPr>
              <a:solidFill>
                <a:srgbClr val="3F7FC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94c9480fe8_1_620"/>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Zdravje strokov</a:t>
            </a:r>
            <a:endParaRPr/>
          </a:p>
        </p:txBody>
      </p:sp>
      <p:sp>
        <p:nvSpPr>
          <p:cNvPr id="959" name="Google Shape;959;g94c9480fe8_1_620"/>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126</a:t>
            </a:fld>
            <a:endParaRPr/>
          </a:p>
        </p:txBody>
      </p:sp>
      <p:sp>
        <p:nvSpPr>
          <p:cNvPr id="960" name="Google Shape;960;g94c9480fe8_1_620"/>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b="1"/>
              <a:t>Strokov v praksi ne uporabljamo direktno -&gt; uporabimo drugačne tipe virov (ReplicationControllers, Deployments)</a:t>
            </a:r>
            <a:endParaRPr/>
          </a:p>
          <a:p>
            <a:pPr marL="342900" lvl="0" indent="-342900" algn="l" rtl="0">
              <a:spcBef>
                <a:spcPts val="400"/>
              </a:spcBef>
              <a:spcAft>
                <a:spcPts val="0"/>
              </a:spcAft>
              <a:buClr>
                <a:srgbClr val="344447"/>
              </a:buClr>
              <a:buSzPts val="2000"/>
              <a:buChar char="•"/>
            </a:pPr>
            <a:r>
              <a:rPr lang="en-US"/>
              <a:t>Stroki niso odporni na:</a:t>
            </a:r>
            <a:endParaRPr/>
          </a:p>
          <a:p>
            <a:pPr marL="742950" lvl="1" indent="-285750" algn="l" rtl="0">
              <a:spcBef>
                <a:spcPts val="360"/>
              </a:spcBef>
              <a:spcAft>
                <a:spcPts val="0"/>
              </a:spcAft>
              <a:buClr>
                <a:srgbClr val="344447"/>
              </a:buClr>
              <a:buSzPts val="1800"/>
              <a:buChar char="–"/>
            </a:pPr>
            <a:r>
              <a:rPr lang="en-US"/>
              <a:t>napake v času razporejanja (scheduling)</a:t>
            </a:r>
            <a:endParaRPr/>
          </a:p>
          <a:p>
            <a:pPr marL="742950" lvl="1" indent="-285750" algn="l" rtl="0">
              <a:spcBef>
                <a:spcPts val="360"/>
              </a:spcBef>
              <a:spcAft>
                <a:spcPts val="0"/>
              </a:spcAft>
              <a:buClr>
                <a:srgbClr val="344447"/>
              </a:buClr>
              <a:buSzPts val="1800"/>
              <a:buChar char="–"/>
            </a:pPr>
            <a:r>
              <a:rPr lang="en-US"/>
              <a:t>izpad gostitelja,</a:t>
            </a:r>
            <a:endParaRPr/>
          </a:p>
          <a:p>
            <a:pPr marL="742950" lvl="1" indent="-285750" algn="l" rtl="0">
              <a:spcBef>
                <a:spcPts val="360"/>
              </a:spcBef>
              <a:spcAft>
                <a:spcPts val="0"/>
              </a:spcAft>
              <a:buClr>
                <a:srgbClr val="344447"/>
              </a:buClr>
              <a:buSzPts val="1800"/>
              <a:buChar char="–"/>
            </a:pPr>
            <a:r>
              <a:rPr lang="en-US"/>
              <a:t>In drugih napak zaradi vzdrževanja ali pomanjkanja virov.</a:t>
            </a:r>
            <a:endParaRPr/>
          </a:p>
          <a:p>
            <a:pPr marL="342900" lvl="0" indent="-342900" algn="l" rtl="0">
              <a:spcBef>
                <a:spcPts val="400"/>
              </a:spcBef>
              <a:spcAft>
                <a:spcPts val="0"/>
              </a:spcAft>
              <a:buClr>
                <a:srgbClr val="344447"/>
              </a:buClr>
              <a:buSzPts val="2000"/>
              <a:buChar char="•"/>
            </a:pPr>
            <a:r>
              <a:rPr lang="en-US"/>
              <a:t>V primeru da kontejner v stroku odpove, ga </a:t>
            </a:r>
            <a:r>
              <a:rPr lang="en-US" i="1"/>
              <a:t>Kubelet</a:t>
            </a:r>
            <a:r>
              <a:rPr lang="en-US"/>
              <a:t> ponovno zažene</a:t>
            </a:r>
            <a:endParaRPr/>
          </a:p>
          <a:p>
            <a:pPr marL="342900" lvl="0" indent="-342900" algn="l" rtl="0">
              <a:spcBef>
                <a:spcPts val="400"/>
              </a:spcBef>
              <a:spcAft>
                <a:spcPts val="0"/>
              </a:spcAft>
              <a:buClr>
                <a:srgbClr val="344447"/>
              </a:buClr>
              <a:buSzPts val="2000"/>
              <a:buChar char="•"/>
            </a:pPr>
            <a:r>
              <a:rPr lang="en-US"/>
              <a:t>Nekatere aplikacije nehajo delovati, brez da bi se proces zaustavil (memory leak, infinite loop, deadlock)</a:t>
            </a:r>
            <a:endParaRPr/>
          </a:p>
          <a:p>
            <a:pPr marL="742950" lvl="1" indent="-285750" algn="l" rtl="0">
              <a:spcBef>
                <a:spcPts val="360"/>
              </a:spcBef>
              <a:spcAft>
                <a:spcPts val="0"/>
              </a:spcAft>
              <a:buClr>
                <a:srgbClr val="344447"/>
              </a:buClr>
              <a:buSzPts val="1800"/>
              <a:buChar char="–"/>
            </a:pPr>
            <a:r>
              <a:rPr lang="en-US"/>
              <a:t>Moramo preveriti zdravje od zunaj</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94c9480fe8_1_626"/>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Liveness probes</a:t>
            </a:r>
            <a:endParaRPr/>
          </a:p>
        </p:txBody>
      </p:sp>
      <p:sp>
        <p:nvSpPr>
          <p:cNvPr id="966" name="Google Shape;966;g94c9480fe8_1_626"/>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127</a:t>
            </a:fld>
            <a:endParaRPr/>
          </a:p>
        </p:txBody>
      </p:sp>
      <p:sp>
        <p:nvSpPr>
          <p:cNvPr id="967" name="Google Shape;967;g94c9480fe8_1_626"/>
          <p:cNvSpPr txBox="1">
            <a:spLocks noGrp="1"/>
          </p:cNvSpPr>
          <p:nvPr>
            <p:ph type="body" idx="1"/>
          </p:nvPr>
        </p:nvSpPr>
        <p:spPr>
          <a:xfrm>
            <a:off x="362609" y="1104900"/>
            <a:ext cx="8118600" cy="43464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1850"/>
              <a:buChar char="•"/>
            </a:pPr>
            <a:r>
              <a:rPr lang="en-US" sz="1850"/>
              <a:t>Omogočajo preverjanje ali je kontejner še živ</a:t>
            </a:r>
            <a:endParaRPr/>
          </a:p>
          <a:p>
            <a:pPr marL="342900" lvl="0" indent="-342900" algn="l" rtl="0">
              <a:lnSpc>
                <a:spcPct val="90000"/>
              </a:lnSpc>
              <a:spcBef>
                <a:spcPts val="370"/>
              </a:spcBef>
              <a:spcAft>
                <a:spcPts val="0"/>
              </a:spcAft>
              <a:buClr>
                <a:srgbClr val="344447"/>
              </a:buClr>
              <a:buSzPts val="1850"/>
              <a:buChar char="•"/>
            </a:pPr>
            <a:r>
              <a:rPr lang="en-US" sz="1850"/>
              <a:t>Lahko jo definiramo za vsak kontejner posebej</a:t>
            </a:r>
            <a:endParaRPr/>
          </a:p>
          <a:p>
            <a:pPr marL="342900" lvl="0" indent="-342900" algn="l" rtl="0">
              <a:lnSpc>
                <a:spcPct val="90000"/>
              </a:lnSpc>
              <a:spcBef>
                <a:spcPts val="370"/>
              </a:spcBef>
              <a:spcAft>
                <a:spcPts val="0"/>
              </a:spcAft>
              <a:buClr>
                <a:srgbClr val="344447"/>
              </a:buClr>
              <a:buSzPts val="1850"/>
              <a:buChar char="•"/>
            </a:pPr>
            <a:r>
              <a:rPr lang="en-US" sz="1850"/>
              <a:t>Kubernetes periodično preverja stanje in ponovno zažene kontejner v primeru, da Liveness Probe ne zazna delovanja aplikacije</a:t>
            </a:r>
            <a:endParaRPr/>
          </a:p>
          <a:p>
            <a:pPr marL="342900" lvl="0" indent="-342900" algn="l" rtl="0">
              <a:lnSpc>
                <a:spcPct val="90000"/>
              </a:lnSpc>
              <a:spcBef>
                <a:spcPts val="370"/>
              </a:spcBef>
              <a:spcAft>
                <a:spcPts val="0"/>
              </a:spcAft>
              <a:buClr>
                <a:srgbClr val="344447"/>
              </a:buClr>
              <a:buSzPts val="1850"/>
              <a:buChar char="•"/>
            </a:pPr>
            <a:r>
              <a:rPr lang="en-US" sz="1850"/>
              <a:t>Obstajajo tudi </a:t>
            </a:r>
            <a:r>
              <a:rPr lang="en-US" sz="1850" b="1"/>
              <a:t>Rediness probe </a:t>
            </a:r>
            <a:r>
              <a:rPr lang="en-US" sz="1850"/>
              <a:t>(več o tem kasneje)</a:t>
            </a:r>
            <a:endParaRPr/>
          </a:p>
          <a:p>
            <a:pPr marL="342900" lvl="0" indent="-342900" algn="l" rtl="0">
              <a:lnSpc>
                <a:spcPct val="90000"/>
              </a:lnSpc>
              <a:spcBef>
                <a:spcPts val="370"/>
              </a:spcBef>
              <a:spcAft>
                <a:spcPts val="0"/>
              </a:spcAft>
              <a:buClr>
                <a:srgbClr val="344447"/>
              </a:buClr>
              <a:buSzPts val="1850"/>
              <a:buChar char="•"/>
            </a:pPr>
            <a:r>
              <a:rPr lang="en-US" sz="1850"/>
              <a:t>Omogočajo tri mehanizme zaznavanja:</a:t>
            </a:r>
            <a:endParaRPr/>
          </a:p>
          <a:p>
            <a:pPr marL="742950" lvl="1" indent="-285750" algn="l" rtl="0">
              <a:lnSpc>
                <a:spcPct val="90000"/>
              </a:lnSpc>
              <a:spcBef>
                <a:spcPts val="333"/>
              </a:spcBef>
              <a:spcAft>
                <a:spcPts val="0"/>
              </a:spcAft>
              <a:buClr>
                <a:srgbClr val="344447"/>
              </a:buClr>
              <a:buSzPts val="1665"/>
              <a:buChar char="–"/>
            </a:pPr>
            <a:r>
              <a:rPr lang="en-US" sz="1665"/>
              <a:t>HTTP GET probe</a:t>
            </a:r>
            <a:endParaRPr sz="1665"/>
          </a:p>
          <a:p>
            <a:pPr marL="742950" lvl="1" indent="-285750" algn="l" rtl="0">
              <a:lnSpc>
                <a:spcPct val="90000"/>
              </a:lnSpc>
              <a:spcBef>
                <a:spcPts val="333"/>
              </a:spcBef>
              <a:spcAft>
                <a:spcPts val="0"/>
              </a:spcAft>
              <a:buClr>
                <a:srgbClr val="344447"/>
              </a:buClr>
              <a:buSzPts val="1665"/>
              <a:buChar char="–"/>
            </a:pPr>
            <a:r>
              <a:rPr lang="en-US" sz="1665"/>
              <a:t>TCP Socket probe</a:t>
            </a:r>
            <a:endParaRPr sz="1665"/>
          </a:p>
          <a:p>
            <a:pPr marL="742950" lvl="1" indent="-285750" algn="l" rtl="0">
              <a:lnSpc>
                <a:spcPct val="90000"/>
              </a:lnSpc>
              <a:spcBef>
                <a:spcPts val="333"/>
              </a:spcBef>
              <a:spcAft>
                <a:spcPts val="0"/>
              </a:spcAft>
              <a:buClr>
                <a:srgbClr val="344447"/>
              </a:buClr>
              <a:buSzPts val="1665"/>
              <a:buChar char="–"/>
            </a:pPr>
            <a:r>
              <a:rPr lang="en-US" sz="1665"/>
              <a:t>Exec probe</a:t>
            </a:r>
            <a:endParaRPr sz="1665"/>
          </a:p>
          <a:p>
            <a:pPr marL="342900" lvl="0" indent="-342900" algn="l" rtl="0">
              <a:lnSpc>
                <a:spcPct val="90000"/>
              </a:lnSpc>
              <a:spcBef>
                <a:spcPts val="370"/>
              </a:spcBef>
              <a:spcAft>
                <a:spcPts val="0"/>
              </a:spcAft>
              <a:buClr>
                <a:srgbClr val="344447"/>
              </a:buClr>
              <a:buSzPts val="1850"/>
              <a:buChar char="•"/>
            </a:pPr>
            <a:r>
              <a:rPr lang="en-US" sz="1850"/>
              <a:t>V produkcijskih okoljih je praksa vedno definirati Liveness probe</a:t>
            </a:r>
            <a:endParaRPr/>
          </a:p>
          <a:p>
            <a:pPr marL="342900" lvl="0" indent="-342900" algn="l" rtl="0">
              <a:lnSpc>
                <a:spcPct val="90000"/>
              </a:lnSpc>
              <a:spcBef>
                <a:spcPts val="370"/>
              </a:spcBef>
              <a:spcAft>
                <a:spcPts val="0"/>
              </a:spcAft>
              <a:buClr>
                <a:srgbClr val="344447"/>
              </a:buClr>
              <a:buSzPts val="1850"/>
              <a:buChar char="•"/>
            </a:pPr>
            <a:r>
              <a:rPr lang="en-US" sz="1850"/>
              <a:t>Izpostavimo URL path </a:t>
            </a:r>
            <a:r>
              <a:rPr lang="en-US" sz="1850" b="1" i="1"/>
              <a:t>/health </a:t>
            </a:r>
            <a:r>
              <a:rPr lang="en-US" sz="1850"/>
              <a:t>-&gt; preverimo notranji status vitalnih komponent aplikacije ob klicu</a:t>
            </a:r>
            <a:endParaRPr/>
          </a:p>
          <a:p>
            <a:pPr marL="342900" lvl="0" indent="-342900" algn="l" rtl="0">
              <a:lnSpc>
                <a:spcPct val="90000"/>
              </a:lnSpc>
              <a:spcBef>
                <a:spcPts val="370"/>
              </a:spcBef>
              <a:spcAft>
                <a:spcPts val="0"/>
              </a:spcAft>
              <a:buClr>
                <a:srgbClr val="344447"/>
              </a:buClr>
              <a:buSzPts val="1850"/>
              <a:buChar char="•"/>
            </a:pPr>
            <a:r>
              <a:rPr lang="en-US" sz="1850"/>
              <a:t>Potrebujemo mehanizem, ki poskrbi za zagon vseh strokov ob odpovedi gostitelja </a:t>
            </a:r>
            <a:endParaRPr sz="185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g94c9480fe8_1_632"/>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44447"/>
              </a:buClr>
              <a:buSzPts val="2800"/>
              <a:buFont typeface="Tahoma"/>
              <a:buNone/>
            </a:pPr>
            <a:r>
              <a:rPr lang="en-US"/>
              <a:t>ReplicationControllers (replikacijski nadzornik)</a:t>
            </a:r>
            <a:endParaRPr/>
          </a:p>
        </p:txBody>
      </p:sp>
      <p:sp>
        <p:nvSpPr>
          <p:cNvPr id="973" name="Google Shape;973;g94c9480fe8_1_632"/>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128</a:t>
            </a:fld>
            <a:endParaRPr/>
          </a:p>
        </p:txBody>
      </p:sp>
      <p:sp>
        <p:nvSpPr>
          <p:cNvPr id="974" name="Google Shape;974;g94c9480fe8_1_632"/>
          <p:cNvSpPr txBox="1">
            <a:spLocks noGrp="1"/>
          </p:cNvSpPr>
          <p:nvPr>
            <p:ph type="body" idx="1"/>
          </p:nvPr>
        </p:nvSpPr>
        <p:spPr>
          <a:xfrm>
            <a:off x="362609" y="1556238"/>
            <a:ext cx="8118600" cy="35067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2000"/>
              <a:buChar char="•"/>
            </a:pPr>
            <a:r>
              <a:rPr lang="en-US" u="sng">
                <a:solidFill>
                  <a:schemeClr val="hlink"/>
                </a:solidFill>
                <a:hlinkClick r:id="rId3"/>
              </a:rPr>
              <a:t>https://kubernetes.io/docs/concepts/workloads/controllers/replicationcontroller/</a:t>
            </a:r>
            <a:endParaRPr b="1"/>
          </a:p>
          <a:p>
            <a:pPr marL="342900" lvl="0" indent="-342900" algn="l" rtl="0">
              <a:lnSpc>
                <a:spcPct val="90000"/>
              </a:lnSpc>
              <a:spcBef>
                <a:spcPts val="400"/>
              </a:spcBef>
              <a:spcAft>
                <a:spcPts val="0"/>
              </a:spcAft>
              <a:buClr>
                <a:srgbClr val="344447"/>
              </a:buClr>
              <a:buSzPts val="2000"/>
              <a:buChar char="•"/>
            </a:pPr>
            <a:r>
              <a:rPr lang="en-US" b="1"/>
              <a:t>Replikacijski nadzornik (Replication Controller)</a:t>
            </a:r>
            <a:r>
              <a:rPr lang="en-US"/>
              <a:t> zagotovi, da v nekem trenutku teče zahtevano število replik nekega stroka.</a:t>
            </a:r>
            <a:endParaRPr/>
          </a:p>
          <a:p>
            <a:pPr marL="342900" lvl="0" indent="-342900" algn="l" rtl="0">
              <a:lnSpc>
                <a:spcPct val="90000"/>
              </a:lnSpc>
              <a:spcBef>
                <a:spcPts val="400"/>
              </a:spcBef>
              <a:spcAft>
                <a:spcPts val="0"/>
              </a:spcAft>
              <a:buClr>
                <a:srgbClr val="344447"/>
              </a:buClr>
              <a:buSzPts val="2000"/>
              <a:buChar char="•"/>
            </a:pPr>
            <a:r>
              <a:rPr lang="en-US"/>
              <a:t>Če je strokov preveč, replikacijski nadzornik poskrbi za odstranitev odvečnih, če jih je premalo, poskrbi za zagon preostalih.</a:t>
            </a:r>
            <a:endParaRPr/>
          </a:p>
          <a:p>
            <a:pPr marL="342900" lvl="0" indent="-342900" algn="l" rtl="0">
              <a:lnSpc>
                <a:spcPct val="90000"/>
              </a:lnSpc>
              <a:spcBef>
                <a:spcPts val="400"/>
              </a:spcBef>
              <a:spcAft>
                <a:spcPts val="0"/>
              </a:spcAft>
              <a:buClr>
                <a:srgbClr val="344447"/>
              </a:buClr>
              <a:buSzPts val="2000"/>
              <a:buChar char="•"/>
            </a:pPr>
            <a:r>
              <a:rPr lang="en-US"/>
              <a:t>Stroki, ki jih ustvari replikacijski nadzornik, so samodejno nadomeščeni v primeru:</a:t>
            </a:r>
            <a:endParaRPr/>
          </a:p>
          <a:p>
            <a:pPr marL="742950" lvl="1" indent="-285750" algn="l" rtl="0">
              <a:lnSpc>
                <a:spcPct val="90000"/>
              </a:lnSpc>
              <a:spcBef>
                <a:spcPts val="360"/>
              </a:spcBef>
              <a:spcAft>
                <a:spcPts val="0"/>
              </a:spcAft>
              <a:buClr>
                <a:srgbClr val="344447"/>
              </a:buClr>
              <a:buSzPts val="1800"/>
              <a:buChar char="–"/>
            </a:pPr>
            <a:r>
              <a:rPr lang="en-US"/>
              <a:t>izpada zaradi napake pri delovanju,</a:t>
            </a:r>
            <a:endParaRPr/>
          </a:p>
          <a:p>
            <a:pPr marL="742950" lvl="1" indent="-285750" algn="l" rtl="0">
              <a:lnSpc>
                <a:spcPct val="90000"/>
              </a:lnSpc>
              <a:spcBef>
                <a:spcPts val="360"/>
              </a:spcBef>
              <a:spcAft>
                <a:spcPts val="0"/>
              </a:spcAft>
              <a:buClr>
                <a:srgbClr val="344447"/>
              </a:buClr>
              <a:buSzPts val="1800"/>
              <a:buChar char="–"/>
            </a:pPr>
            <a:r>
              <a:rPr lang="en-US"/>
              <a:t>da je strok pobrisan ali</a:t>
            </a:r>
            <a:endParaRPr/>
          </a:p>
          <a:p>
            <a:pPr marL="742950" lvl="1" indent="-285750" algn="l" rtl="0">
              <a:lnSpc>
                <a:spcPct val="90000"/>
              </a:lnSpc>
              <a:spcBef>
                <a:spcPts val="360"/>
              </a:spcBef>
              <a:spcAft>
                <a:spcPts val="0"/>
              </a:spcAft>
              <a:buClr>
                <a:srgbClr val="344447"/>
              </a:buClr>
              <a:buSzPts val="1800"/>
              <a:buChar char="–"/>
            </a:pPr>
            <a:r>
              <a:rPr lang="en-US"/>
              <a:t>je bil ustavljen.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94c9480fe8_1_638"/>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129</a:t>
            </a:fld>
            <a:endParaRPr/>
          </a:p>
        </p:txBody>
      </p:sp>
      <p:pic>
        <p:nvPicPr>
          <p:cNvPr id="980" name="Google Shape;980;g94c9480fe8_1_638"/>
          <p:cNvPicPr preferRelativeResize="0"/>
          <p:nvPr/>
        </p:nvPicPr>
        <p:blipFill rotWithShape="1">
          <a:blip r:embed="rId3">
            <a:alphaModFix/>
          </a:blip>
          <a:srcRect/>
          <a:stretch/>
        </p:blipFill>
        <p:spPr>
          <a:xfrm>
            <a:off x="1711197" y="245626"/>
            <a:ext cx="5721606" cy="4291204"/>
          </a:xfrm>
          <a:prstGeom prst="rect">
            <a:avLst/>
          </a:prstGeom>
          <a:noFill/>
          <a:ln>
            <a:noFill/>
          </a:ln>
        </p:spPr>
      </p:pic>
      <p:sp>
        <p:nvSpPr>
          <p:cNvPr id="981" name="Google Shape;981;g94c9480fe8_1_638"/>
          <p:cNvSpPr txBox="1"/>
          <p:nvPr/>
        </p:nvSpPr>
        <p:spPr>
          <a:xfrm>
            <a:off x="1817883" y="442141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Predpriprava</a:t>
            </a:r>
            <a:endParaRPr lang="en-US" dirty="0"/>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13</a:t>
            </a:fld>
            <a:endParaRPr lang="en-SI"/>
          </a:p>
        </p:txBody>
      </p:sp>
      <p:sp>
        <p:nvSpPr>
          <p:cNvPr id="4" name="Označba mesta besedila 3"/>
          <p:cNvSpPr>
            <a:spLocks noGrp="1"/>
          </p:cNvSpPr>
          <p:nvPr>
            <p:ph type="body" idx="1"/>
          </p:nvPr>
        </p:nvSpPr>
        <p:spPr/>
        <p:txBody>
          <a:bodyPr/>
          <a:lstStyle/>
          <a:p>
            <a:r>
              <a:rPr lang="en-US" dirty="0" err="1"/>
              <a:t>Predpripravljena</a:t>
            </a:r>
            <a:r>
              <a:rPr lang="en-US" dirty="0"/>
              <a:t> </a:t>
            </a:r>
            <a:r>
              <a:rPr lang="en-US" dirty="0" err="1"/>
              <a:t>virtualka</a:t>
            </a:r>
            <a:endParaRPr lang="en-US" dirty="0"/>
          </a:p>
          <a:p>
            <a:pPr lvl="1"/>
            <a:r>
              <a:rPr lang="en-US" dirty="0" err="1"/>
              <a:t>Razdelimo</a:t>
            </a:r>
            <a:r>
              <a:rPr lang="en-US" dirty="0"/>
              <a:t> </a:t>
            </a:r>
            <a:r>
              <a:rPr lang="en-US" dirty="0" err="1"/>
              <a:t>uporabniška</a:t>
            </a:r>
            <a:r>
              <a:rPr lang="en-US" dirty="0"/>
              <a:t> </a:t>
            </a:r>
            <a:r>
              <a:rPr lang="en-US" dirty="0" err="1"/>
              <a:t>imena</a:t>
            </a:r>
            <a:r>
              <a:rPr lang="en-US" dirty="0"/>
              <a:t> in </a:t>
            </a:r>
            <a:r>
              <a:rPr lang="en-US" dirty="0" err="1"/>
              <a:t>gesla</a:t>
            </a:r>
            <a:endParaRPr lang="en-US" dirty="0"/>
          </a:p>
          <a:p>
            <a:r>
              <a:rPr lang="en-US" dirty="0" err="1"/>
              <a:t>Prenesemo</a:t>
            </a:r>
            <a:r>
              <a:rPr lang="en-US" dirty="0"/>
              <a:t> </a:t>
            </a:r>
            <a:r>
              <a:rPr lang="en-US" dirty="0" err="1"/>
              <a:t>gradiva</a:t>
            </a:r>
            <a:r>
              <a:rPr lang="en-US" dirty="0"/>
              <a:t> </a:t>
            </a:r>
            <a:r>
              <a:rPr lang="en-US" dirty="0" err="1"/>
              <a:t>iz</a:t>
            </a:r>
            <a:r>
              <a:rPr lang="en-US" dirty="0"/>
              <a:t> </a:t>
            </a:r>
            <a:r>
              <a:rPr lang="en-US" dirty="0" err="1"/>
              <a:t>Git</a:t>
            </a:r>
            <a:r>
              <a:rPr lang="en-US" dirty="0"/>
              <a:t>-a:</a:t>
            </a:r>
          </a:p>
          <a:p>
            <a:pPr lvl="1"/>
            <a:r>
              <a:rPr lang="en-US" dirty="0"/>
              <a:t>git clone </a:t>
            </a:r>
            <a:r>
              <a:rPr lang="en-US" dirty="0">
                <a:hlinkClick r:id="rId2"/>
              </a:rPr>
              <a:t>https://github.com/icta-tecaji/docker-k8s-public.git</a:t>
            </a:r>
            <a:endParaRPr lang="en-US" dirty="0"/>
          </a:p>
          <a:p>
            <a:r>
              <a:rPr lang="en-US" dirty="0" err="1"/>
              <a:t>Namestimo</a:t>
            </a:r>
            <a:r>
              <a:rPr lang="en-US" dirty="0"/>
              <a:t> VS Code</a:t>
            </a:r>
          </a:p>
          <a:p>
            <a:pPr lvl="1"/>
            <a:r>
              <a:rPr lang="en-US" dirty="0">
                <a:hlinkClick r:id="rId3"/>
              </a:rPr>
              <a:t>https://code.visualstudio.com/</a:t>
            </a:r>
            <a:endParaRPr lang="en-US" dirty="0"/>
          </a:p>
          <a:p>
            <a:pPr marL="571500" lvl="1" indent="0">
              <a:buNone/>
            </a:pPr>
            <a:endParaRPr lang="en-US" dirty="0"/>
          </a:p>
          <a:p>
            <a:endParaRPr lang="en-US" dirty="0"/>
          </a:p>
        </p:txBody>
      </p:sp>
    </p:spTree>
    <p:extLst>
      <p:ext uri="{BB962C8B-B14F-4D97-AF65-F5344CB8AC3E}">
        <p14:creationId xmlns:p14="http://schemas.microsoft.com/office/powerpoint/2010/main" val="27513311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130</a:t>
            </a:fld>
            <a:endParaRPr lang="en-GB"/>
          </a:p>
        </p:txBody>
      </p:sp>
      <p:sp>
        <p:nvSpPr>
          <p:cNvPr id="4" name="Označba mesta besedila 3"/>
          <p:cNvSpPr>
            <a:spLocks noGrp="1"/>
          </p:cNvSpPr>
          <p:nvPr>
            <p:ph type="body" sz="quarter" idx="13"/>
          </p:nvPr>
        </p:nvSpPr>
        <p:spPr>
          <a:xfrm>
            <a:off x="362609" y="434110"/>
            <a:ext cx="8118603" cy="4628844"/>
          </a:xfrm>
        </p:spPr>
        <p:txBody>
          <a:bodyPr/>
          <a:lstStyle/>
          <a:p>
            <a:r>
              <a:rPr lang="en-US" dirty="0"/>
              <a:t>Constantly monitors the list of running pods and makes sure the actual number of pods of a “type” always matches the desired number</a:t>
            </a:r>
          </a:p>
          <a:p>
            <a:pPr lvl="1"/>
            <a:r>
              <a:rPr lang="en-US" dirty="0"/>
              <a:t>If too few such pods are running, it creates new replicas from a pod template.</a:t>
            </a:r>
          </a:p>
          <a:p>
            <a:pPr lvl="1"/>
            <a:r>
              <a:rPr lang="en-US" dirty="0"/>
              <a:t>If too few such pods are running, it creates new replicas from a pod template.</a:t>
            </a:r>
          </a:p>
          <a:p>
            <a:endParaRPr lang="en-US" dirty="0"/>
          </a:p>
        </p:txBody>
      </p:sp>
      <p:pic>
        <p:nvPicPr>
          <p:cNvPr id="5" name="Slika 4"/>
          <p:cNvPicPr>
            <a:picLocks noChangeAspect="1"/>
          </p:cNvPicPr>
          <p:nvPr/>
        </p:nvPicPr>
        <p:blipFill>
          <a:blip r:embed="rId2"/>
          <a:stretch>
            <a:fillRect/>
          </a:stretch>
        </p:blipFill>
        <p:spPr>
          <a:xfrm>
            <a:off x="2355273" y="2559477"/>
            <a:ext cx="4141922" cy="2661282"/>
          </a:xfrm>
          <a:prstGeom prst="rect">
            <a:avLst/>
          </a:prstGeom>
        </p:spPr>
      </p:pic>
      <p:sp>
        <p:nvSpPr>
          <p:cNvPr id="6" name="Pravokotnik 5"/>
          <p:cNvSpPr/>
          <p:nvPr/>
        </p:nvSpPr>
        <p:spPr>
          <a:xfrm>
            <a:off x="2355273" y="5166768"/>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879872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pic>
        <p:nvPicPr>
          <p:cNvPr id="987" name="Google Shape;987;g94c9480fe8_1_644"/>
          <p:cNvPicPr preferRelativeResize="0"/>
          <p:nvPr/>
        </p:nvPicPr>
        <p:blipFill rotWithShape="1">
          <a:blip r:embed="rId3">
            <a:alphaModFix/>
          </a:blip>
          <a:srcRect/>
          <a:stretch/>
        </p:blipFill>
        <p:spPr>
          <a:xfrm>
            <a:off x="782627" y="1232460"/>
            <a:ext cx="8193767" cy="437612"/>
          </a:xfrm>
          <a:prstGeom prst="rect">
            <a:avLst/>
          </a:prstGeom>
          <a:noFill/>
          <a:ln>
            <a:noFill/>
          </a:ln>
        </p:spPr>
      </p:pic>
      <p:sp>
        <p:nvSpPr>
          <p:cNvPr id="988" name="Google Shape;988;g94c9480fe8_1_644"/>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Replica Set (replikacijski niz)</a:t>
            </a:r>
            <a:endParaRPr/>
          </a:p>
        </p:txBody>
      </p:sp>
      <p:sp>
        <p:nvSpPr>
          <p:cNvPr id="989" name="Google Shape;989;g94c9480fe8_1_644"/>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131</a:t>
            </a:fld>
            <a:endParaRPr/>
          </a:p>
        </p:txBody>
      </p:sp>
      <p:sp>
        <p:nvSpPr>
          <p:cNvPr id="990" name="Google Shape;990;g94c9480fe8_1_644"/>
          <p:cNvSpPr txBox="1">
            <a:spLocks noGrp="1"/>
          </p:cNvSpPr>
          <p:nvPr>
            <p:ph type="body" idx="1"/>
          </p:nvPr>
        </p:nvSpPr>
        <p:spPr>
          <a:xfrm>
            <a:off x="474483" y="952764"/>
            <a:ext cx="8588100" cy="4420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2000"/>
              <a:buChar char="•"/>
            </a:pPr>
            <a:r>
              <a:rPr lang="en-US"/>
              <a:t>Replikacijski niz (RS) nadomešča replikacijski nadzornik (RC).</a:t>
            </a:r>
            <a:endParaRPr/>
          </a:p>
          <a:p>
            <a:pPr marL="342900" lvl="0" indent="-215900" algn="l" rtl="0">
              <a:lnSpc>
                <a:spcPct val="90000"/>
              </a:lnSpc>
              <a:spcBef>
                <a:spcPts val="400"/>
              </a:spcBef>
              <a:spcAft>
                <a:spcPts val="0"/>
              </a:spcAft>
              <a:buClr>
                <a:srgbClr val="344447"/>
              </a:buClr>
              <a:buSzPts val="2000"/>
              <a:buNone/>
            </a:pPr>
            <a:endParaRPr/>
          </a:p>
          <a:p>
            <a:pPr marL="342900" lvl="0" indent="-342900" algn="l" rtl="0">
              <a:lnSpc>
                <a:spcPct val="90000"/>
              </a:lnSpc>
              <a:spcBef>
                <a:spcPts val="400"/>
              </a:spcBef>
              <a:spcAft>
                <a:spcPts val="0"/>
              </a:spcAft>
              <a:buClr>
                <a:srgbClr val="344447"/>
              </a:buClr>
              <a:buSzPts val="2000"/>
              <a:buChar char="•"/>
            </a:pPr>
            <a:r>
              <a:rPr lang="en-US"/>
              <a:t>Večinoma jih ne kreiramo direktno, ampak z uporabo Deployment vira</a:t>
            </a:r>
            <a:endParaRPr/>
          </a:p>
          <a:p>
            <a:pPr marL="342900" lvl="0" indent="-342900" algn="l" rtl="0">
              <a:lnSpc>
                <a:spcPct val="90000"/>
              </a:lnSpc>
              <a:spcBef>
                <a:spcPts val="400"/>
              </a:spcBef>
              <a:spcAft>
                <a:spcPts val="0"/>
              </a:spcAft>
              <a:buClr>
                <a:srgbClr val="344447"/>
              </a:buClr>
              <a:buSzPts val="2000"/>
              <a:buChar char="•"/>
            </a:pPr>
            <a:r>
              <a:rPr lang="en-US" u="sng">
                <a:solidFill>
                  <a:schemeClr val="hlink"/>
                </a:solidFill>
                <a:hlinkClick r:id="rId4"/>
              </a:rPr>
              <a:t>https://kubernetes.io/docs/concepts/workloads/controllers/replicaset/</a:t>
            </a:r>
            <a:endParaRPr/>
          </a:p>
          <a:p>
            <a:pPr marL="342900" lvl="0" indent="-342900" algn="l" rtl="0">
              <a:lnSpc>
                <a:spcPct val="90000"/>
              </a:lnSpc>
              <a:spcBef>
                <a:spcPts val="400"/>
              </a:spcBef>
              <a:spcAft>
                <a:spcPts val="0"/>
              </a:spcAft>
              <a:buClr>
                <a:srgbClr val="344447"/>
              </a:buClr>
              <a:buSzPts val="2000"/>
              <a:buChar char="•"/>
            </a:pPr>
            <a:r>
              <a:rPr lang="en-US"/>
              <a:t>Replikacijski niz uporabimo v primeru:</a:t>
            </a:r>
            <a:endParaRPr/>
          </a:p>
          <a:p>
            <a:pPr marL="742950" lvl="1" indent="-285750" algn="l" rtl="0">
              <a:lnSpc>
                <a:spcPct val="90000"/>
              </a:lnSpc>
              <a:spcBef>
                <a:spcPts val="360"/>
              </a:spcBef>
              <a:spcAft>
                <a:spcPts val="0"/>
              </a:spcAft>
              <a:buClr>
                <a:srgbClr val="344447"/>
              </a:buClr>
              <a:buSzPts val="1800"/>
              <a:buChar char="–"/>
            </a:pPr>
            <a:r>
              <a:rPr lang="en-US"/>
              <a:t>ko imamo zahtevo, da v določenem trenutku teče določeno število podov,</a:t>
            </a:r>
            <a:endParaRPr/>
          </a:p>
          <a:p>
            <a:pPr marL="742950" lvl="1" indent="-285750" algn="l" rtl="0">
              <a:lnSpc>
                <a:spcPct val="90000"/>
              </a:lnSpc>
              <a:spcBef>
                <a:spcPts val="360"/>
              </a:spcBef>
              <a:spcAft>
                <a:spcPts val="0"/>
              </a:spcAft>
              <a:buClr>
                <a:srgbClr val="344447"/>
              </a:buClr>
              <a:buSzPts val="1800"/>
              <a:buChar char="–"/>
            </a:pPr>
            <a:r>
              <a:rPr lang="en-US"/>
              <a:t>ni potrebe po posodobitvah.</a:t>
            </a:r>
            <a:endParaRPr/>
          </a:p>
          <a:p>
            <a:pPr marL="342900" lvl="0" indent="-342900" algn="l" rtl="0">
              <a:lnSpc>
                <a:spcPct val="90000"/>
              </a:lnSpc>
              <a:spcBef>
                <a:spcPts val="400"/>
              </a:spcBef>
              <a:spcAft>
                <a:spcPts val="0"/>
              </a:spcAft>
              <a:buClr>
                <a:srgbClr val="344447"/>
              </a:buClr>
              <a:buSzPts val="2000"/>
              <a:buChar char="•"/>
            </a:pPr>
            <a:r>
              <a:rPr lang="en-US"/>
              <a:t>Razlika med RS in RC zajema</a:t>
            </a:r>
            <a:endParaRPr/>
          </a:p>
          <a:p>
            <a:pPr marL="742950" lvl="1" indent="-285750" algn="l" rtl="0">
              <a:lnSpc>
                <a:spcPct val="90000"/>
              </a:lnSpc>
              <a:spcBef>
                <a:spcPts val="360"/>
              </a:spcBef>
              <a:spcAft>
                <a:spcPts val="0"/>
              </a:spcAft>
              <a:buClr>
                <a:srgbClr val="344447"/>
              </a:buClr>
              <a:buSzPts val="1800"/>
              <a:buChar char="–"/>
            </a:pPr>
            <a:r>
              <a:rPr lang="en-US"/>
              <a:t>podporo za selector</a:t>
            </a:r>
            <a:endParaRPr/>
          </a:p>
          <a:p>
            <a:pPr marL="1143000" lvl="2" indent="-228600" algn="l" rtl="0">
              <a:lnSpc>
                <a:spcPct val="90000"/>
              </a:lnSpc>
              <a:spcBef>
                <a:spcPts val="320"/>
              </a:spcBef>
              <a:spcAft>
                <a:spcPts val="0"/>
              </a:spcAft>
              <a:buClr>
                <a:srgbClr val="344447"/>
              </a:buClr>
              <a:buSzPts val="1600"/>
              <a:buChar char="•"/>
            </a:pPr>
            <a:r>
              <a:rPr lang="en-US"/>
              <a:t>RS podpira selector na osnovi set ov.</a:t>
            </a:r>
            <a:endParaRPr/>
          </a:p>
          <a:p>
            <a:pPr marL="1143000" lvl="2" indent="-228600" algn="l" rtl="0">
              <a:lnSpc>
                <a:spcPct val="90000"/>
              </a:lnSpc>
              <a:spcBef>
                <a:spcPts val="320"/>
              </a:spcBef>
              <a:spcAft>
                <a:spcPts val="0"/>
              </a:spcAft>
              <a:buClr>
                <a:srgbClr val="344447"/>
              </a:buClr>
              <a:buSzPts val="1600"/>
              <a:buChar char="•"/>
            </a:pPr>
            <a:r>
              <a:rPr lang="en-US"/>
              <a:t>RC podpira selector le na osnovi enakosti</a:t>
            </a:r>
            <a:endParaRPr/>
          </a:p>
          <a:p>
            <a:pPr marL="742950" lvl="1" indent="-285750" algn="l" rtl="0">
              <a:lnSpc>
                <a:spcPct val="90000"/>
              </a:lnSpc>
              <a:spcBef>
                <a:spcPts val="360"/>
              </a:spcBef>
              <a:spcAft>
                <a:spcPts val="0"/>
              </a:spcAft>
              <a:buClr>
                <a:srgbClr val="344447"/>
              </a:buClr>
              <a:buSzPts val="1800"/>
              <a:buChar char="–"/>
            </a:pPr>
            <a:r>
              <a:rPr lang="en-US"/>
              <a:t>podporo za rolling update</a:t>
            </a:r>
            <a:endParaRPr/>
          </a:p>
          <a:p>
            <a:pPr marL="1143000" lvl="2" indent="-228600" algn="l" rtl="0">
              <a:lnSpc>
                <a:spcPct val="90000"/>
              </a:lnSpc>
              <a:spcBef>
                <a:spcPts val="320"/>
              </a:spcBef>
              <a:spcAft>
                <a:spcPts val="0"/>
              </a:spcAft>
              <a:buClr>
                <a:srgbClr val="344447"/>
              </a:buClr>
              <a:buSzPts val="1600"/>
              <a:buChar char="•"/>
            </a:pPr>
            <a:r>
              <a:rPr lang="en-US"/>
              <a:t>V primeru potrebe je priporočena uporaba namestitvene enote tipa namestitev, ki za razliko od RS omogoča deklarativno nadgradnjo</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ka 6"/>
          <p:cNvPicPr>
            <a:picLocks noChangeAspect="1"/>
          </p:cNvPicPr>
          <p:nvPr/>
        </p:nvPicPr>
        <p:blipFill>
          <a:blip r:embed="rId3"/>
          <a:stretch>
            <a:fillRect/>
          </a:stretch>
        </p:blipFill>
        <p:spPr>
          <a:xfrm>
            <a:off x="0" y="2592108"/>
            <a:ext cx="4801489" cy="2321350"/>
          </a:xfrm>
          <a:prstGeom prst="rect">
            <a:avLst/>
          </a:prstGeom>
        </p:spPr>
      </p:pic>
      <p:sp>
        <p:nvSpPr>
          <p:cNvPr id="2" name="Naslov 1"/>
          <p:cNvSpPr>
            <a:spLocks noGrp="1"/>
          </p:cNvSpPr>
          <p:nvPr>
            <p:ph type="title"/>
          </p:nvPr>
        </p:nvSpPr>
        <p:spPr/>
        <p:txBody>
          <a:bodyPr/>
          <a:lstStyle/>
          <a:p>
            <a:r>
              <a:rPr lang="en-US" dirty="0" err="1"/>
              <a:t>DaemonSets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132</a:t>
            </a:fld>
            <a:endParaRPr lang="en-GB"/>
          </a:p>
        </p:txBody>
      </p:sp>
      <p:sp>
        <p:nvSpPr>
          <p:cNvPr id="4" name="Označba mesta besedila 3"/>
          <p:cNvSpPr>
            <a:spLocks noGrp="1"/>
          </p:cNvSpPr>
          <p:nvPr>
            <p:ph type="body" sz="quarter" idx="13"/>
          </p:nvPr>
        </p:nvSpPr>
        <p:spPr/>
        <p:txBody>
          <a:bodyPr/>
          <a:lstStyle/>
          <a:p>
            <a:r>
              <a:rPr lang="en-US" dirty="0"/>
              <a:t>Run on each and every node in the cluster exactly one instance of the pod</a:t>
            </a:r>
          </a:p>
          <a:p>
            <a:r>
              <a:rPr lang="en-US" dirty="0"/>
              <a:t>Infrastructure-related pods that perform system-level operations (log collector, resource monitor</a:t>
            </a:r>
            <a:r>
              <a:rPr lang="aa-ET" dirty="0"/>
              <a:t>…</a:t>
            </a:r>
            <a:r>
              <a:rPr lang="en-US" dirty="0"/>
              <a:t>)</a:t>
            </a:r>
          </a:p>
        </p:txBody>
      </p:sp>
      <p:pic>
        <p:nvPicPr>
          <p:cNvPr id="5" name="Slika 4"/>
          <p:cNvPicPr>
            <a:picLocks noChangeAspect="1"/>
          </p:cNvPicPr>
          <p:nvPr/>
        </p:nvPicPr>
        <p:blipFill>
          <a:blip r:embed="rId4"/>
          <a:stretch>
            <a:fillRect/>
          </a:stretch>
        </p:blipFill>
        <p:spPr>
          <a:xfrm>
            <a:off x="4956048" y="2382826"/>
            <a:ext cx="3796847" cy="2680127"/>
          </a:xfrm>
          <a:prstGeom prst="rect">
            <a:avLst/>
          </a:prstGeom>
        </p:spPr>
      </p:pic>
      <p:sp>
        <p:nvSpPr>
          <p:cNvPr id="6" name="Pravokotnik 5"/>
          <p:cNvSpPr/>
          <p:nvPr/>
        </p:nvSpPr>
        <p:spPr>
          <a:xfrm>
            <a:off x="2532446" y="4992361"/>
            <a:ext cx="4096954"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1152362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g94c9480fe8_1_661"/>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Primer: DaemonSet – SSD monitor</a:t>
            </a:r>
            <a:endParaRPr/>
          </a:p>
        </p:txBody>
      </p:sp>
      <p:sp>
        <p:nvSpPr>
          <p:cNvPr id="1006" name="Google Shape;1006;g94c9480fe8_1_661"/>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133</a:t>
            </a:fld>
            <a:endParaRPr/>
          </a:p>
        </p:txBody>
      </p:sp>
      <p:sp>
        <p:nvSpPr>
          <p:cNvPr id="1007" name="Google Shape;1007;g94c9480fe8_1_661"/>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Želimo namestiti aplikacijo, ki monitorira SSD na vse tiste gostitelje, ki podpirajo SSD</a:t>
            </a:r>
            <a:endParaRPr/>
          </a:p>
          <a:p>
            <a:pPr marL="0" lvl="0" indent="0" algn="l" rtl="0">
              <a:spcBef>
                <a:spcPts val="400"/>
              </a:spcBef>
              <a:spcAft>
                <a:spcPts val="0"/>
              </a:spcAft>
              <a:buClr>
                <a:srgbClr val="344447"/>
              </a:buClr>
              <a:buSzPts val="2000"/>
              <a:buNone/>
            </a:pPr>
            <a:endParaRPr/>
          </a:p>
        </p:txBody>
      </p:sp>
      <p:pic>
        <p:nvPicPr>
          <p:cNvPr id="1008" name="Google Shape;1008;g94c9480fe8_1_661"/>
          <p:cNvPicPr preferRelativeResize="0"/>
          <p:nvPr/>
        </p:nvPicPr>
        <p:blipFill rotWithShape="1">
          <a:blip r:embed="rId3">
            <a:alphaModFix/>
          </a:blip>
          <a:srcRect/>
          <a:stretch/>
        </p:blipFill>
        <p:spPr>
          <a:xfrm>
            <a:off x="1773049" y="2020782"/>
            <a:ext cx="5597901" cy="2964121"/>
          </a:xfrm>
          <a:prstGeom prst="rect">
            <a:avLst/>
          </a:prstGeom>
          <a:noFill/>
          <a:ln>
            <a:noFill/>
          </a:ln>
        </p:spPr>
      </p:pic>
      <p:sp>
        <p:nvSpPr>
          <p:cNvPr id="1009" name="Google Shape;1009;g94c9480fe8_1_661"/>
          <p:cNvSpPr txBox="1"/>
          <p:nvPr/>
        </p:nvSpPr>
        <p:spPr>
          <a:xfrm>
            <a:off x="1773049" y="4966203"/>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Jobs / </a:t>
            </a:r>
            <a:r>
              <a:rPr lang="en-US" dirty="0" err="1"/>
              <a:t>CronJob</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134</a:t>
            </a:fld>
            <a:endParaRPr lang="en-GB"/>
          </a:p>
        </p:txBody>
      </p:sp>
      <p:sp>
        <p:nvSpPr>
          <p:cNvPr id="4" name="Označba mesta besedila 3"/>
          <p:cNvSpPr>
            <a:spLocks noGrp="1"/>
          </p:cNvSpPr>
          <p:nvPr>
            <p:ph type="body" sz="quarter" idx="13"/>
          </p:nvPr>
        </p:nvSpPr>
        <p:spPr>
          <a:xfrm>
            <a:off x="362609" y="1104901"/>
            <a:ext cx="8118603" cy="2132076"/>
          </a:xfrm>
        </p:spPr>
        <p:txBody>
          <a:bodyPr>
            <a:normAutofit/>
          </a:bodyPr>
          <a:lstStyle/>
          <a:p>
            <a:r>
              <a:rPr lang="en-US" dirty="0"/>
              <a:t>Allows you to run a pod whose container isn’t restarted when the process running inside finishes successfully.</a:t>
            </a:r>
          </a:p>
          <a:p>
            <a:r>
              <a:rPr lang="en-US" dirty="0"/>
              <a:t>In the event of a node failure, the pods on that node that are managed by a Job will be rescheduled to other nodes.</a:t>
            </a:r>
          </a:p>
          <a:p>
            <a:r>
              <a:rPr lang="en-US" b="1" dirty="0"/>
              <a:t>Jobs</a:t>
            </a:r>
            <a:r>
              <a:rPr lang="en-US" dirty="0"/>
              <a:t> are useful for ad hoc tasks, where it’s crucial that the task finishes properly.</a:t>
            </a:r>
          </a:p>
        </p:txBody>
      </p:sp>
      <p:pic>
        <p:nvPicPr>
          <p:cNvPr id="5" name="Slika 4"/>
          <p:cNvPicPr>
            <a:picLocks noChangeAspect="1"/>
          </p:cNvPicPr>
          <p:nvPr/>
        </p:nvPicPr>
        <p:blipFill>
          <a:blip r:embed="rId2"/>
          <a:stretch>
            <a:fillRect/>
          </a:stretch>
        </p:blipFill>
        <p:spPr>
          <a:xfrm>
            <a:off x="4872032" y="3083926"/>
            <a:ext cx="3609180" cy="2126681"/>
          </a:xfrm>
          <a:prstGeom prst="rect">
            <a:avLst/>
          </a:prstGeom>
        </p:spPr>
      </p:pic>
      <p:sp>
        <p:nvSpPr>
          <p:cNvPr id="6" name="Označba mesta besedila 3"/>
          <p:cNvSpPr txBox="1">
            <a:spLocks/>
          </p:cNvSpPr>
          <p:nvPr/>
        </p:nvSpPr>
        <p:spPr>
          <a:xfrm>
            <a:off x="362609" y="3157754"/>
            <a:ext cx="4509423" cy="21320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t>CronJob</a:t>
            </a:r>
            <a:r>
              <a:rPr lang="en-US" dirty="0"/>
              <a:t> resource is useful for jobs that need to be run at a specific time in the future or repeatedly in the specified interval. </a:t>
            </a:r>
          </a:p>
        </p:txBody>
      </p:sp>
      <p:sp>
        <p:nvSpPr>
          <p:cNvPr id="7" name="Pravokotnik 6"/>
          <p:cNvSpPr/>
          <p:nvPr/>
        </p:nvSpPr>
        <p:spPr>
          <a:xfrm>
            <a:off x="4673079" y="5161209"/>
            <a:ext cx="400708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7025517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Service</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135</a:t>
            </a:fld>
            <a:endParaRPr lang="en-GB"/>
          </a:p>
        </p:txBody>
      </p:sp>
      <p:sp>
        <p:nvSpPr>
          <p:cNvPr id="4" name="Označba mesta besedila 3"/>
          <p:cNvSpPr>
            <a:spLocks noGrp="1"/>
          </p:cNvSpPr>
          <p:nvPr>
            <p:ph type="body" sz="quarter" idx="13"/>
          </p:nvPr>
        </p:nvSpPr>
        <p:spPr/>
        <p:txBody>
          <a:bodyPr/>
          <a:lstStyle/>
          <a:p>
            <a:r>
              <a:rPr lang="en-US" dirty="0"/>
              <a:t>Pods will usually respond to HTTP requests coming either from other pods inside the cluster or from clients outside the cluster.</a:t>
            </a:r>
          </a:p>
          <a:p>
            <a:r>
              <a:rPr lang="en-US" dirty="0"/>
              <a:t>Specifying the exact IP address or hostname of the server providing the service in the client’s configuration files wouldn’t work in Kubernetes:</a:t>
            </a:r>
          </a:p>
          <a:p>
            <a:pPr lvl="1"/>
            <a:r>
              <a:rPr lang="en-US" dirty="0"/>
              <a:t>Pods are ephemeral</a:t>
            </a:r>
          </a:p>
          <a:p>
            <a:pPr lvl="1"/>
            <a:r>
              <a:rPr lang="en-US" dirty="0"/>
              <a:t>Kubernetes assigns an IP address to a pod after the pod has been scheduled to a node and before it’s started</a:t>
            </a:r>
          </a:p>
          <a:p>
            <a:pPr lvl="1"/>
            <a:r>
              <a:rPr lang="en-US" dirty="0"/>
              <a:t>Horizontal scaling means multiple pods may provide the same service</a:t>
            </a:r>
          </a:p>
          <a:p>
            <a:r>
              <a:rPr lang="en-US" dirty="0"/>
              <a:t>To solve these problems, Kubernetes provides another resource type - </a:t>
            </a:r>
            <a:r>
              <a:rPr lang="en-US" b="1" dirty="0"/>
              <a:t>Services</a:t>
            </a:r>
          </a:p>
        </p:txBody>
      </p:sp>
    </p:spTree>
    <p:extLst>
      <p:ext uri="{BB962C8B-B14F-4D97-AF65-F5344CB8AC3E}">
        <p14:creationId xmlns:p14="http://schemas.microsoft.com/office/powerpoint/2010/main" val="12101912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p:cNvPicPr>
            <a:picLocks noChangeAspect="1"/>
          </p:cNvPicPr>
          <p:nvPr/>
        </p:nvPicPr>
        <p:blipFill>
          <a:blip r:embed="rId2"/>
          <a:stretch>
            <a:fillRect/>
          </a:stretch>
        </p:blipFill>
        <p:spPr>
          <a:xfrm>
            <a:off x="1865376" y="1868737"/>
            <a:ext cx="5113068" cy="3443230"/>
          </a:xfrm>
          <a:prstGeom prst="rect">
            <a:avLst/>
          </a:prstGeom>
        </p:spPr>
      </p:pic>
      <p:sp>
        <p:nvSpPr>
          <p:cNvPr id="3" name="Označba mesta številke diapozitiva 2"/>
          <p:cNvSpPr>
            <a:spLocks noGrp="1"/>
          </p:cNvSpPr>
          <p:nvPr>
            <p:ph type="sldNum" sz="quarter" idx="12"/>
          </p:nvPr>
        </p:nvSpPr>
        <p:spPr/>
        <p:txBody>
          <a:bodyPr/>
          <a:lstStyle/>
          <a:p>
            <a:fld id="{FA56ABA4-253D-44E9-97A8-82E0FB6AF783}" type="slidenum">
              <a:rPr lang="en-GB" smtClean="0"/>
              <a:pPr/>
              <a:t>136</a:t>
            </a:fld>
            <a:endParaRPr lang="en-GB"/>
          </a:p>
        </p:txBody>
      </p:sp>
      <p:sp>
        <p:nvSpPr>
          <p:cNvPr id="4" name="Označba mesta besedila 3"/>
          <p:cNvSpPr>
            <a:spLocks noGrp="1"/>
          </p:cNvSpPr>
          <p:nvPr>
            <p:ph type="body" sz="quarter" idx="13"/>
          </p:nvPr>
        </p:nvSpPr>
        <p:spPr>
          <a:xfrm>
            <a:off x="362609" y="365761"/>
            <a:ext cx="8118603" cy="1655063"/>
          </a:xfrm>
        </p:spPr>
        <p:txBody>
          <a:bodyPr>
            <a:normAutofit lnSpcReduction="10000"/>
          </a:bodyPr>
          <a:lstStyle/>
          <a:p>
            <a:r>
              <a:rPr lang="en-US" dirty="0"/>
              <a:t>A Kubernetes Service is a resource you create to make a single, constant point of entry to a group of pods providing the same service (</a:t>
            </a:r>
            <a:r>
              <a:rPr lang="en-US" dirty="0" err="1"/>
              <a:t>ClusterIP</a:t>
            </a:r>
            <a:r>
              <a:rPr lang="en-US" dirty="0"/>
              <a:t>). </a:t>
            </a:r>
          </a:p>
          <a:p>
            <a:pPr lvl="1"/>
            <a:r>
              <a:rPr lang="en-US" dirty="0"/>
              <a:t>The IP address and port never change while the service exists.</a:t>
            </a:r>
          </a:p>
          <a:p>
            <a:pPr lvl="1"/>
            <a:r>
              <a:rPr lang="en-US" dirty="0"/>
              <a:t>Connections are routed to one of the pods backing that service.</a:t>
            </a:r>
          </a:p>
          <a:p>
            <a:pPr marL="0" indent="0">
              <a:buNone/>
            </a:pPr>
            <a:endParaRPr lang="en-US" dirty="0"/>
          </a:p>
        </p:txBody>
      </p:sp>
      <p:sp>
        <p:nvSpPr>
          <p:cNvPr id="6" name="Pravokotnik 5"/>
          <p:cNvSpPr/>
          <p:nvPr/>
        </p:nvSpPr>
        <p:spPr>
          <a:xfrm>
            <a:off x="2971358" y="5220759"/>
            <a:ext cx="400708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71958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g94c9480fe8_1_106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Primer: ustvarjanje storitve</a:t>
            </a:r>
            <a:endParaRPr/>
          </a:p>
        </p:txBody>
      </p:sp>
      <p:sp>
        <p:nvSpPr>
          <p:cNvPr id="1033" name="Google Shape;1033;g94c9480fe8_1_106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137</a:t>
            </a:fld>
            <a:endParaRPr/>
          </a:p>
        </p:txBody>
      </p:sp>
      <p:sp>
        <p:nvSpPr>
          <p:cNvPr id="1034" name="Google Shape;1034;g94c9480fe8_1_106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3 ReplicaSet stroki in Service</a:t>
            </a:r>
            <a:endParaRPr/>
          </a:p>
        </p:txBody>
      </p:sp>
      <p:pic>
        <p:nvPicPr>
          <p:cNvPr id="1035" name="Google Shape;1035;g94c9480fe8_1_1064"/>
          <p:cNvPicPr preferRelativeResize="0"/>
          <p:nvPr/>
        </p:nvPicPr>
        <p:blipFill>
          <a:blip r:embed="rId3">
            <a:alphaModFix/>
          </a:blip>
          <a:stretch>
            <a:fillRect/>
          </a:stretch>
        </p:blipFill>
        <p:spPr>
          <a:xfrm>
            <a:off x="1834250" y="1865300"/>
            <a:ext cx="5175300" cy="3296675"/>
          </a:xfrm>
          <a:prstGeom prst="rect">
            <a:avLst/>
          </a:prstGeom>
          <a:noFill/>
          <a:ln>
            <a:noFill/>
          </a:ln>
        </p:spPr>
      </p:pic>
      <p:sp>
        <p:nvSpPr>
          <p:cNvPr id="1036" name="Google Shape;1036;g94c9480fe8_1_1064"/>
          <p:cNvSpPr txBox="1"/>
          <p:nvPr/>
        </p:nvSpPr>
        <p:spPr>
          <a:xfrm>
            <a:off x="1834261" y="50631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94c9480fe8_1_107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138</a:t>
            </a:fld>
            <a:endParaRPr/>
          </a:p>
        </p:txBody>
      </p:sp>
      <p:pic>
        <p:nvPicPr>
          <p:cNvPr id="1043" name="Google Shape;1043;g94c9480fe8_1_1071"/>
          <p:cNvPicPr preferRelativeResize="0"/>
          <p:nvPr/>
        </p:nvPicPr>
        <p:blipFill>
          <a:blip r:embed="rId3">
            <a:alphaModFix/>
          </a:blip>
          <a:stretch>
            <a:fillRect/>
          </a:stretch>
        </p:blipFill>
        <p:spPr>
          <a:xfrm>
            <a:off x="887400" y="890607"/>
            <a:ext cx="7178026" cy="4071281"/>
          </a:xfrm>
          <a:prstGeom prst="rect">
            <a:avLst/>
          </a:prstGeom>
          <a:noFill/>
          <a:ln>
            <a:noFill/>
          </a:ln>
        </p:spPr>
      </p:pic>
      <p:sp>
        <p:nvSpPr>
          <p:cNvPr id="1044" name="Google Shape;1044;g94c9480fe8_1_1071"/>
          <p:cNvSpPr txBox="1"/>
          <p:nvPr/>
        </p:nvSpPr>
        <p:spPr>
          <a:xfrm>
            <a:off x="1209711" y="48139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94e9148a8e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139</a:t>
            </a:fld>
            <a:endParaRPr/>
          </a:p>
        </p:txBody>
      </p:sp>
      <p:sp>
        <p:nvSpPr>
          <p:cNvPr id="1051" name="Google Shape;1051;g94e9148a8e_0_0"/>
          <p:cNvSpPr txBox="1">
            <a:spLocks noGrp="1"/>
          </p:cNvSpPr>
          <p:nvPr>
            <p:ph type="body" idx="1"/>
          </p:nvPr>
        </p:nvSpPr>
        <p:spPr>
          <a:xfrm>
            <a:off x="362600" y="395325"/>
            <a:ext cx="8118600" cy="46677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Primeri povezav:</a:t>
            </a:r>
            <a:endParaRPr/>
          </a:p>
          <a:p>
            <a:pPr marL="914400" lvl="1" indent="-342900" algn="l" rtl="0">
              <a:spcBef>
                <a:spcPts val="0"/>
              </a:spcBef>
              <a:spcAft>
                <a:spcPts val="0"/>
              </a:spcAft>
              <a:buSzPts val="1800"/>
              <a:buChar char="–"/>
            </a:pPr>
            <a:r>
              <a:rPr lang="en-US"/>
              <a:t>večim strokom z enako storitvijo dodelimo enoten IP, ki je dosegljiv ostalim strokom znotraj gruče (</a:t>
            </a:r>
            <a:r>
              <a:rPr lang="en-US" b="1"/>
              <a:t>ClusterIP</a:t>
            </a:r>
            <a:r>
              <a:rPr lang="en-US"/>
              <a:t>)</a:t>
            </a:r>
            <a:endParaRPr/>
          </a:p>
          <a:p>
            <a:pPr marL="914400" lvl="1" indent="-342900" algn="l" rtl="0">
              <a:spcBef>
                <a:spcPts val="0"/>
              </a:spcBef>
              <a:spcAft>
                <a:spcPts val="0"/>
              </a:spcAft>
              <a:buSzPts val="1800"/>
              <a:buChar char="–"/>
            </a:pPr>
            <a:r>
              <a:rPr lang="en-US"/>
              <a:t>izpostavimo storitve izven gruče preko storitve (</a:t>
            </a:r>
            <a:r>
              <a:rPr lang="en-US" b="1"/>
              <a:t>externalName</a:t>
            </a:r>
            <a:r>
              <a:rPr lang="en-US"/>
              <a:t>)</a:t>
            </a:r>
            <a:endParaRPr/>
          </a:p>
          <a:p>
            <a:pPr marL="914400" lvl="1" indent="-342900" algn="l" rtl="0">
              <a:spcBef>
                <a:spcPts val="0"/>
              </a:spcBef>
              <a:spcAft>
                <a:spcPts val="0"/>
              </a:spcAft>
              <a:buSzPts val="1800"/>
              <a:buChar char="–"/>
            </a:pPr>
            <a:r>
              <a:rPr lang="en-US"/>
              <a:t>Izpostavimo storitev zunanjim odjemalcem:</a:t>
            </a:r>
            <a:endParaRPr/>
          </a:p>
          <a:p>
            <a:pPr marL="0" lvl="0" indent="0" algn="l" rtl="0">
              <a:spcBef>
                <a:spcPts val="400"/>
              </a:spcBef>
              <a:spcAft>
                <a:spcPts val="0"/>
              </a:spcAft>
              <a:buNone/>
            </a:pPr>
            <a:endParaRPr/>
          </a:p>
        </p:txBody>
      </p:sp>
      <p:pic>
        <p:nvPicPr>
          <p:cNvPr id="1052" name="Google Shape;1052;g94e9148a8e_0_0"/>
          <p:cNvPicPr preferRelativeResize="0"/>
          <p:nvPr/>
        </p:nvPicPr>
        <p:blipFill>
          <a:blip r:embed="rId3">
            <a:alphaModFix/>
          </a:blip>
          <a:stretch>
            <a:fillRect/>
          </a:stretch>
        </p:blipFill>
        <p:spPr>
          <a:xfrm>
            <a:off x="1244662" y="2151550"/>
            <a:ext cx="6019675" cy="2911475"/>
          </a:xfrm>
          <a:prstGeom prst="rect">
            <a:avLst/>
          </a:prstGeom>
          <a:noFill/>
          <a:ln>
            <a:noFill/>
          </a:ln>
        </p:spPr>
      </p:pic>
      <p:sp>
        <p:nvSpPr>
          <p:cNvPr id="1053" name="Google Shape;1053;g94e9148a8e_0_0"/>
          <p:cNvSpPr txBox="1"/>
          <p:nvPr/>
        </p:nvSpPr>
        <p:spPr>
          <a:xfrm>
            <a:off x="1365711" y="492888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14</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Intro To Docker</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2678160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94e9148a8e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140</a:t>
            </a:fld>
            <a:endParaRPr/>
          </a:p>
        </p:txBody>
      </p:sp>
      <p:sp>
        <p:nvSpPr>
          <p:cNvPr id="1060" name="Google Shape;1060;g94e9148a8e_0_7"/>
          <p:cNvSpPr txBox="1">
            <a:spLocks noGrp="1"/>
          </p:cNvSpPr>
          <p:nvPr>
            <p:ph type="body" idx="1"/>
          </p:nvPr>
        </p:nvSpPr>
        <p:spPr>
          <a:xfrm>
            <a:off x="362600" y="481025"/>
            <a:ext cx="8118600" cy="4582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b="1"/>
              <a:t>NodePort </a:t>
            </a:r>
            <a:r>
              <a:rPr lang="en-US"/>
              <a:t>- Vsak gostitelj v gruči odpre vrata in usmeri zunanji promet iz teh vrat na konfigururano storitev. Storitev je na voljo na vratih vseh gostiteljev.</a:t>
            </a:r>
            <a:endParaRPr/>
          </a:p>
          <a:p>
            <a:pPr marL="457200" lvl="0" indent="-355600" algn="l" rtl="0">
              <a:spcBef>
                <a:spcPts val="0"/>
              </a:spcBef>
              <a:spcAft>
                <a:spcPts val="0"/>
              </a:spcAft>
              <a:buSzPts val="2000"/>
              <a:buChar char="•"/>
            </a:pPr>
            <a:r>
              <a:rPr lang="en-US" b="1"/>
              <a:t>LoadBalancer </a:t>
            </a:r>
            <a:r>
              <a:rPr lang="en-US"/>
              <a:t>- Storitev je dosegljiva preko namenskega </a:t>
            </a:r>
            <a:r>
              <a:rPr lang="en-US" i="1"/>
              <a:t>load balancer-ja, </a:t>
            </a:r>
            <a:r>
              <a:rPr lang="en-US"/>
              <a:t>zagotovljenega s strani ponudnika oblačnih storitev. Ta usmeri promet na vrata vseh gostiteljev v gruči.</a:t>
            </a:r>
            <a:endParaRPr/>
          </a:p>
          <a:p>
            <a:pPr marL="457200" lvl="0" indent="-355600" algn="l" rtl="0">
              <a:spcBef>
                <a:spcPts val="0"/>
              </a:spcBef>
              <a:spcAft>
                <a:spcPts val="0"/>
              </a:spcAft>
              <a:buSzPts val="2000"/>
              <a:buChar char="•"/>
            </a:pPr>
            <a:r>
              <a:rPr lang="en-US" b="1"/>
              <a:t>Ingress </a:t>
            </a:r>
            <a:r>
              <a:rPr lang="en-US"/>
              <a:t>- povsem drugačni mehanizem za izpostavljanje storitev preko enega naslova IP. Deluje na omrežnem nivoju 7 (HTTP) in ponuja več možnosti od ostalih storitev (omrežni nivo 4).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g9350ae61e5_0_2"/>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NodePort service</a:t>
            </a:r>
            <a:endParaRPr/>
          </a:p>
        </p:txBody>
      </p:sp>
      <p:sp>
        <p:nvSpPr>
          <p:cNvPr id="1067" name="Google Shape;1067;g9350ae61e5_0_2"/>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141</a:t>
            </a:fld>
            <a:endParaRPr/>
          </a:p>
        </p:txBody>
      </p:sp>
      <p:pic>
        <p:nvPicPr>
          <p:cNvPr id="1068" name="Google Shape;1068;g9350ae61e5_0_2"/>
          <p:cNvPicPr preferRelativeResize="0"/>
          <p:nvPr/>
        </p:nvPicPr>
        <p:blipFill>
          <a:blip r:embed="rId3">
            <a:alphaModFix/>
          </a:blip>
          <a:stretch>
            <a:fillRect/>
          </a:stretch>
        </p:blipFill>
        <p:spPr>
          <a:xfrm>
            <a:off x="1698725" y="896931"/>
            <a:ext cx="5555399" cy="4323819"/>
          </a:xfrm>
          <a:prstGeom prst="rect">
            <a:avLst/>
          </a:prstGeom>
          <a:noFill/>
          <a:ln>
            <a:noFill/>
          </a:ln>
        </p:spPr>
      </p:pic>
      <p:sp>
        <p:nvSpPr>
          <p:cNvPr id="1069" name="Google Shape;1069;g9350ae61e5_0_2"/>
          <p:cNvSpPr txBox="1"/>
          <p:nvPr/>
        </p:nvSpPr>
        <p:spPr>
          <a:xfrm>
            <a:off x="1324486" y="50700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94e9148a8e_0_1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LoadBalancer service</a:t>
            </a:r>
            <a:endParaRPr/>
          </a:p>
        </p:txBody>
      </p:sp>
      <p:sp>
        <p:nvSpPr>
          <p:cNvPr id="1076" name="Google Shape;1076;g94e9148a8e_0_1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142</a:t>
            </a:fld>
            <a:endParaRPr/>
          </a:p>
        </p:txBody>
      </p:sp>
      <p:pic>
        <p:nvPicPr>
          <p:cNvPr id="1077" name="Google Shape;1077;g94e9148a8e_0_14"/>
          <p:cNvPicPr preferRelativeResize="0"/>
          <p:nvPr/>
        </p:nvPicPr>
        <p:blipFill>
          <a:blip r:embed="rId3">
            <a:alphaModFix/>
          </a:blip>
          <a:stretch>
            <a:fillRect/>
          </a:stretch>
        </p:blipFill>
        <p:spPr>
          <a:xfrm>
            <a:off x="1967650" y="1136300"/>
            <a:ext cx="5017526" cy="4237450"/>
          </a:xfrm>
          <a:prstGeom prst="rect">
            <a:avLst/>
          </a:prstGeom>
          <a:noFill/>
          <a:ln>
            <a:noFill/>
          </a:ln>
        </p:spPr>
      </p:pic>
      <p:sp>
        <p:nvSpPr>
          <p:cNvPr id="1078" name="Google Shape;1078;g94e9148a8e_0_14"/>
          <p:cNvSpPr txBox="1"/>
          <p:nvPr/>
        </p:nvSpPr>
        <p:spPr>
          <a:xfrm>
            <a:off x="1102561" y="52575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9350ae61e5_0_16"/>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Ingress</a:t>
            </a:r>
            <a:endParaRPr/>
          </a:p>
        </p:txBody>
      </p:sp>
      <p:sp>
        <p:nvSpPr>
          <p:cNvPr id="1085" name="Google Shape;1085;g9350ae61e5_0_16"/>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143</a:t>
            </a:fld>
            <a:endParaRPr/>
          </a:p>
        </p:txBody>
      </p:sp>
      <p:pic>
        <p:nvPicPr>
          <p:cNvPr id="1086" name="Google Shape;1086;g9350ae61e5_0_16"/>
          <p:cNvPicPr preferRelativeResize="0"/>
          <p:nvPr/>
        </p:nvPicPr>
        <p:blipFill>
          <a:blip r:embed="rId3">
            <a:alphaModFix/>
          </a:blip>
          <a:stretch>
            <a:fillRect/>
          </a:stretch>
        </p:blipFill>
        <p:spPr>
          <a:xfrm>
            <a:off x="582000" y="1800626"/>
            <a:ext cx="7788849" cy="2705875"/>
          </a:xfrm>
          <a:prstGeom prst="rect">
            <a:avLst/>
          </a:prstGeom>
          <a:noFill/>
          <a:ln>
            <a:noFill/>
          </a:ln>
        </p:spPr>
      </p:pic>
      <p:sp>
        <p:nvSpPr>
          <p:cNvPr id="1087" name="Google Shape;1087;g9350ae61e5_0_16"/>
          <p:cNvSpPr txBox="1"/>
          <p:nvPr/>
        </p:nvSpPr>
        <p:spPr>
          <a:xfrm>
            <a:off x="1505911" y="49188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g9350ae61e5_0_23"/>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144</a:t>
            </a:fld>
            <a:endParaRPr/>
          </a:p>
        </p:txBody>
      </p:sp>
      <p:pic>
        <p:nvPicPr>
          <p:cNvPr id="1094" name="Google Shape;1094;g9350ae61e5_0_23"/>
          <p:cNvPicPr preferRelativeResize="0"/>
          <p:nvPr/>
        </p:nvPicPr>
        <p:blipFill>
          <a:blip r:embed="rId3">
            <a:alphaModFix/>
          </a:blip>
          <a:stretch>
            <a:fillRect/>
          </a:stretch>
        </p:blipFill>
        <p:spPr>
          <a:xfrm>
            <a:off x="723238" y="1057275"/>
            <a:ext cx="7697524" cy="3756250"/>
          </a:xfrm>
          <a:prstGeom prst="rect">
            <a:avLst/>
          </a:prstGeom>
          <a:noFill/>
          <a:ln>
            <a:noFill/>
          </a:ln>
        </p:spPr>
      </p:pic>
      <p:sp>
        <p:nvSpPr>
          <p:cNvPr id="1095" name="Google Shape;1095;g9350ae61e5_0_23"/>
          <p:cNvSpPr txBox="1"/>
          <p:nvPr/>
        </p:nvSpPr>
        <p:spPr>
          <a:xfrm>
            <a:off x="1420061" y="47135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94c9480fe8_1_798"/>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Deployment (namestitev)</a:t>
            </a:r>
            <a:endParaRPr/>
          </a:p>
        </p:txBody>
      </p:sp>
      <p:sp>
        <p:nvSpPr>
          <p:cNvPr id="1102" name="Google Shape;1102;g94c9480fe8_1_798"/>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145</a:t>
            </a:fld>
            <a:endParaRPr/>
          </a:p>
        </p:txBody>
      </p:sp>
      <p:sp>
        <p:nvSpPr>
          <p:cNvPr id="1103" name="Google Shape;1103;g94c9480fe8_1_798"/>
          <p:cNvSpPr txBox="1">
            <a:spLocks noGrp="1"/>
          </p:cNvSpPr>
          <p:nvPr>
            <p:ph type="body" idx="1"/>
          </p:nvPr>
        </p:nvSpPr>
        <p:spPr>
          <a:xfrm>
            <a:off x="203350" y="1104900"/>
            <a:ext cx="88845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https://kubernetes.io/docs/concepts/workloads/controllers/deployment/</a:t>
            </a:r>
            <a:endParaRPr/>
          </a:p>
          <a:p>
            <a:pPr marL="457200" lvl="0" indent="-355600" algn="l" rtl="0">
              <a:spcBef>
                <a:spcPts val="0"/>
              </a:spcBef>
              <a:spcAft>
                <a:spcPts val="0"/>
              </a:spcAft>
              <a:buSzPts val="2000"/>
              <a:buChar char="•"/>
            </a:pPr>
            <a:r>
              <a:rPr lang="en-US"/>
              <a:t>omogoča deklarativno posodabljanje strokov in replikacijskih nizov</a:t>
            </a:r>
            <a:endParaRPr/>
          </a:p>
          <a:p>
            <a:pPr marL="457200" lvl="0" indent="-355600" algn="l" rtl="0">
              <a:spcBef>
                <a:spcPts val="0"/>
              </a:spcBef>
              <a:spcAft>
                <a:spcPts val="0"/>
              </a:spcAft>
              <a:buSzPts val="2000"/>
              <a:buChar char="•"/>
            </a:pPr>
            <a:r>
              <a:rPr lang="en-US"/>
              <a:t>Možnosti posodobitev:</a:t>
            </a:r>
            <a:endParaRPr/>
          </a:p>
          <a:p>
            <a:pPr marL="914400" lvl="1" indent="-342900" algn="l" rtl="0">
              <a:spcBef>
                <a:spcPts val="0"/>
              </a:spcBef>
              <a:spcAft>
                <a:spcPts val="0"/>
              </a:spcAft>
              <a:buSzPts val="1800"/>
              <a:buChar char="–"/>
            </a:pPr>
            <a:r>
              <a:rPr lang="en-US"/>
              <a:t>RollingUpdate (ko lahko imamo obe verziji aplikacije zagnane naenkrat)</a:t>
            </a:r>
            <a:endParaRPr/>
          </a:p>
          <a:p>
            <a:pPr marL="914400" lvl="1" indent="-342900" algn="l" rtl="0">
              <a:spcBef>
                <a:spcPts val="0"/>
              </a:spcBef>
              <a:spcAft>
                <a:spcPts val="0"/>
              </a:spcAft>
              <a:buSzPts val="1800"/>
              <a:buChar char="–"/>
            </a:pPr>
            <a:r>
              <a:rPr lang="en-US"/>
              <a:t>Recreate (ko dve različni verziji aplikaciji ne morejo biti zagnani vzporedno)</a:t>
            </a:r>
            <a:endParaRPr/>
          </a:p>
          <a:p>
            <a:pPr marL="0" lvl="0" indent="0" algn="l" rtl="0">
              <a:spcBef>
                <a:spcPts val="400"/>
              </a:spcBef>
              <a:spcAft>
                <a:spcPts val="0"/>
              </a:spcAft>
              <a:buNone/>
            </a:pPr>
            <a:endParaRPr/>
          </a:p>
        </p:txBody>
      </p:sp>
      <p:pic>
        <p:nvPicPr>
          <p:cNvPr id="1104" name="Google Shape;1104;g94c9480fe8_1_798"/>
          <p:cNvPicPr preferRelativeResize="0"/>
          <p:nvPr/>
        </p:nvPicPr>
        <p:blipFill>
          <a:blip r:embed="rId4">
            <a:alphaModFix/>
          </a:blip>
          <a:stretch>
            <a:fillRect/>
          </a:stretch>
        </p:blipFill>
        <p:spPr>
          <a:xfrm>
            <a:off x="565950" y="3439000"/>
            <a:ext cx="4985750" cy="1781750"/>
          </a:xfrm>
          <a:prstGeom prst="rect">
            <a:avLst/>
          </a:prstGeom>
          <a:noFill/>
          <a:ln>
            <a:noFill/>
          </a:ln>
        </p:spPr>
      </p:pic>
      <p:pic>
        <p:nvPicPr>
          <p:cNvPr id="1105" name="Google Shape;1105;g94c9480fe8_1_798"/>
          <p:cNvPicPr preferRelativeResize="0"/>
          <p:nvPr/>
        </p:nvPicPr>
        <p:blipFill>
          <a:blip r:embed="rId5">
            <a:alphaModFix/>
          </a:blip>
          <a:stretch>
            <a:fillRect/>
          </a:stretch>
        </p:blipFill>
        <p:spPr>
          <a:xfrm>
            <a:off x="4193175" y="2857499"/>
            <a:ext cx="4398049" cy="975375"/>
          </a:xfrm>
          <a:prstGeom prst="rect">
            <a:avLst/>
          </a:prstGeom>
          <a:noFill/>
          <a:ln>
            <a:noFill/>
          </a:ln>
        </p:spPr>
      </p:pic>
      <p:sp>
        <p:nvSpPr>
          <p:cNvPr id="1106" name="Google Shape;1106;g94c9480fe8_1_798"/>
          <p:cNvSpPr txBox="1"/>
          <p:nvPr/>
        </p:nvSpPr>
        <p:spPr>
          <a:xfrm>
            <a:off x="978311" y="52575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9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146</a:t>
            </a:fld>
            <a:endParaRPr/>
          </a:p>
        </p:txBody>
      </p:sp>
      <p:pic>
        <p:nvPicPr>
          <p:cNvPr id="1112" name="Google Shape;1112;p92"/>
          <p:cNvPicPr preferRelativeResize="0"/>
          <p:nvPr/>
        </p:nvPicPr>
        <p:blipFill>
          <a:blip r:embed="rId3">
            <a:alphaModFix/>
          </a:blip>
          <a:stretch>
            <a:fillRect/>
          </a:stretch>
        </p:blipFill>
        <p:spPr>
          <a:xfrm>
            <a:off x="1511376" y="507450"/>
            <a:ext cx="6121250" cy="4700100"/>
          </a:xfrm>
          <a:prstGeom prst="rect">
            <a:avLst/>
          </a:prstGeom>
          <a:noFill/>
          <a:ln>
            <a:noFill/>
          </a:ln>
        </p:spPr>
      </p:pic>
      <p:sp>
        <p:nvSpPr>
          <p:cNvPr id="1113" name="Google Shape;1113;p92"/>
          <p:cNvSpPr txBox="1"/>
          <p:nvPr/>
        </p:nvSpPr>
        <p:spPr>
          <a:xfrm>
            <a:off x="1511386" y="5257546"/>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9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147</a:t>
            </a:fld>
            <a:endParaRPr/>
          </a:p>
        </p:txBody>
      </p:sp>
      <p:pic>
        <p:nvPicPr>
          <p:cNvPr id="1119" name="Google Shape;1119;p93"/>
          <p:cNvPicPr preferRelativeResize="0"/>
          <p:nvPr/>
        </p:nvPicPr>
        <p:blipFill>
          <a:blip r:embed="rId3">
            <a:alphaModFix/>
          </a:blip>
          <a:stretch>
            <a:fillRect/>
          </a:stretch>
        </p:blipFill>
        <p:spPr>
          <a:xfrm>
            <a:off x="1943588" y="481025"/>
            <a:ext cx="5256823" cy="4241401"/>
          </a:xfrm>
          <a:prstGeom prst="rect">
            <a:avLst/>
          </a:prstGeom>
          <a:noFill/>
          <a:ln>
            <a:noFill/>
          </a:ln>
        </p:spPr>
      </p:pic>
      <p:sp>
        <p:nvSpPr>
          <p:cNvPr id="1120" name="Google Shape;1120;p93"/>
          <p:cNvSpPr txBox="1"/>
          <p:nvPr/>
        </p:nvSpPr>
        <p:spPr>
          <a:xfrm>
            <a:off x="1420061" y="4722421"/>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g950df1cae7_0_10"/>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Upravljanje z viri</a:t>
            </a:r>
            <a:endParaRPr/>
          </a:p>
        </p:txBody>
      </p:sp>
      <p:sp>
        <p:nvSpPr>
          <p:cNvPr id="1127" name="Google Shape;1127;g950df1cae7_0_1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148</a:t>
            </a:fld>
            <a:endParaRPr/>
          </a:p>
        </p:txBody>
      </p:sp>
      <p:sp>
        <p:nvSpPr>
          <p:cNvPr id="1128" name="Google Shape;1128;g950df1cae7_0_10"/>
          <p:cNvSpPr txBox="1">
            <a:spLocks noGrp="1"/>
          </p:cNvSpPr>
          <p:nvPr>
            <p:ph type="body" idx="1"/>
          </p:nvPr>
        </p:nvSpPr>
        <p:spPr>
          <a:xfrm>
            <a:off x="362609" y="1006725"/>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Brez omejitev lahko strok porabi vse vire, ki so mu na voljo</a:t>
            </a:r>
            <a:endParaRPr/>
          </a:p>
          <a:p>
            <a:pPr marL="457200" lvl="0" indent="-355600" algn="l" rtl="0">
              <a:spcBef>
                <a:spcPts val="0"/>
              </a:spcBef>
              <a:spcAft>
                <a:spcPts val="0"/>
              </a:spcAft>
              <a:buSzPts val="2000"/>
              <a:buChar char="•"/>
            </a:pPr>
            <a:r>
              <a:rPr lang="en-US"/>
              <a:t>Specificiramo lahko CPU in pomnilnik za vsak kontejner v stroku</a:t>
            </a:r>
            <a:endParaRPr/>
          </a:p>
          <a:p>
            <a:pPr marL="457200" lvl="0" indent="-355600" algn="l" rtl="0">
              <a:spcBef>
                <a:spcPts val="0"/>
              </a:spcBef>
              <a:spcAft>
                <a:spcPts val="0"/>
              </a:spcAft>
              <a:buSzPts val="2000"/>
              <a:buChar char="•"/>
            </a:pPr>
            <a:r>
              <a:rPr lang="en-US"/>
              <a:t>Specifikacija virov vpliva na razporejanje strokov </a:t>
            </a:r>
            <a:endParaRPr/>
          </a:p>
          <a:p>
            <a:pPr marL="457200" lvl="0" indent="-355600" algn="l" rtl="0">
              <a:spcBef>
                <a:spcPts val="0"/>
              </a:spcBef>
              <a:spcAft>
                <a:spcPts val="0"/>
              </a:spcAft>
              <a:buSzPts val="2000"/>
              <a:buChar char="•"/>
            </a:pPr>
            <a:r>
              <a:rPr lang="en-US" b="1" i="1"/>
              <a:t>requests </a:t>
            </a:r>
            <a:r>
              <a:rPr lang="en-US"/>
              <a:t> -&gt; minimalna količina virov, ki jih strok potrebuje</a:t>
            </a:r>
            <a:endParaRPr/>
          </a:p>
          <a:p>
            <a:pPr marL="457200" lvl="0" indent="-355600" algn="l" rtl="0">
              <a:spcBef>
                <a:spcPts val="0"/>
              </a:spcBef>
              <a:spcAft>
                <a:spcPts val="0"/>
              </a:spcAft>
              <a:buSzPts val="2000"/>
              <a:buChar char="•"/>
            </a:pPr>
            <a:r>
              <a:rPr lang="en-US" b="1" i="1"/>
              <a:t>limits </a:t>
            </a:r>
            <a:r>
              <a:rPr lang="en-US"/>
              <a:t> -&gt; maksimalna poraba virov za posamezen strok</a:t>
            </a:r>
            <a:endParaRPr/>
          </a:p>
          <a:p>
            <a:pPr marL="457200" lvl="0" indent="-355600" algn="l" rtl="0">
              <a:spcBef>
                <a:spcPts val="0"/>
              </a:spcBef>
              <a:spcAft>
                <a:spcPts val="0"/>
              </a:spcAft>
              <a:buSzPts val="2000"/>
              <a:buChar char="•"/>
            </a:pPr>
            <a:r>
              <a:rPr lang="en-US"/>
              <a:t>V primeru, da na gostitelju ni dovolj virov glede na zahteve, scheduler ne bo namestil stroka na tega gostitelja</a:t>
            </a:r>
            <a:endParaRPr/>
          </a:p>
          <a:p>
            <a:pPr marL="0" lvl="0" indent="0" algn="l" rtl="0">
              <a:spcBef>
                <a:spcPts val="400"/>
              </a:spcBef>
              <a:spcAft>
                <a:spcPts val="0"/>
              </a:spcAft>
              <a:buNone/>
            </a:pP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g93ea9e4a73_0_25"/>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149</a:t>
            </a:fld>
            <a:endParaRPr/>
          </a:p>
        </p:txBody>
      </p:sp>
      <p:pic>
        <p:nvPicPr>
          <p:cNvPr id="1135" name="Google Shape;1135;g93ea9e4a73_0_25"/>
          <p:cNvPicPr preferRelativeResize="0"/>
          <p:nvPr/>
        </p:nvPicPr>
        <p:blipFill>
          <a:blip r:embed="rId3">
            <a:alphaModFix/>
          </a:blip>
          <a:stretch>
            <a:fillRect/>
          </a:stretch>
        </p:blipFill>
        <p:spPr>
          <a:xfrm>
            <a:off x="2344188" y="683725"/>
            <a:ext cx="4455625" cy="2274676"/>
          </a:xfrm>
          <a:prstGeom prst="rect">
            <a:avLst/>
          </a:prstGeom>
          <a:noFill/>
          <a:ln>
            <a:noFill/>
          </a:ln>
        </p:spPr>
      </p:pic>
      <p:pic>
        <p:nvPicPr>
          <p:cNvPr id="1136" name="Google Shape;1136;g93ea9e4a73_0_25"/>
          <p:cNvPicPr preferRelativeResize="0"/>
          <p:nvPr/>
        </p:nvPicPr>
        <p:blipFill>
          <a:blip r:embed="rId4">
            <a:alphaModFix/>
          </a:blip>
          <a:stretch>
            <a:fillRect/>
          </a:stretch>
        </p:blipFill>
        <p:spPr>
          <a:xfrm>
            <a:off x="1504950" y="3530151"/>
            <a:ext cx="6134100" cy="1514475"/>
          </a:xfrm>
          <a:prstGeom prst="rect">
            <a:avLst/>
          </a:prstGeom>
          <a:noFill/>
          <a:ln>
            <a:noFill/>
          </a:ln>
        </p:spPr>
      </p:pic>
      <p:sp>
        <p:nvSpPr>
          <p:cNvPr id="1137" name="Google Shape;1137;g93ea9e4a73_0_25"/>
          <p:cNvSpPr txBox="1"/>
          <p:nvPr/>
        </p:nvSpPr>
        <p:spPr>
          <a:xfrm>
            <a:off x="2784111" y="5220746"/>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B7731-F45A-7472-7A5E-6AEB5641B49C}"/>
              </a:ext>
            </a:extLst>
          </p:cNvPr>
          <p:cNvSpPr>
            <a:spLocks noGrp="1"/>
          </p:cNvSpPr>
          <p:nvPr>
            <p:ph type="title"/>
          </p:nvPr>
        </p:nvSpPr>
        <p:spPr/>
        <p:txBody>
          <a:bodyPr/>
          <a:lstStyle/>
          <a:p>
            <a:r>
              <a:rPr lang="en-US" dirty="0"/>
              <a:t>Docker overview</a:t>
            </a:r>
            <a:endParaRPr lang="en-SI" dirty="0"/>
          </a:p>
        </p:txBody>
      </p:sp>
      <p:sp>
        <p:nvSpPr>
          <p:cNvPr id="3" name="Slide Number Placeholder 2">
            <a:extLst>
              <a:ext uri="{FF2B5EF4-FFF2-40B4-BE49-F238E27FC236}">
                <a16:creationId xmlns:a16="http://schemas.microsoft.com/office/drawing/2014/main" id="{24ABE7CE-CBF6-E043-EC1C-EA9338B85C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a:t>
            </a:fld>
            <a:endParaRPr lang="en-US"/>
          </a:p>
        </p:txBody>
      </p:sp>
      <p:sp>
        <p:nvSpPr>
          <p:cNvPr id="4" name="Text Placeholder 3">
            <a:extLst>
              <a:ext uri="{FF2B5EF4-FFF2-40B4-BE49-F238E27FC236}">
                <a16:creationId xmlns:a16="http://schemas.microsoft.com/office/drawing/2014/main" id="{6CF5249D-A67B-7F0E-400E-20A5732EBEB9}"/>
              </a:ext>
            </a:extLst>
          </p:cNvPr>
          <p:cNvSpPr>
            <a:spLocks noGrp="1"/>
          </p:cNvSpPr>
          <p:nvPr>
            <p:ph type="body" idx="1"/>
          </p:nvPr>
        </p:nvSpPr>
        <p:spPr/>
        <p:txBody>
          <a:bodyPr/>
          <a:lstStyle/>
          <a:p>
            <a:r>
              <a:rPr lang="en-US" dirty="0"/>
              <a:t>Docker is an </a:t>
            </a:r>
            <a:r>
              <a:rPr lang="en-US" b="1" dirty="0"/>
              <a:t>open platform </a:t>
            </a:r>
            <a:r>
              <a:rPr lang="en-US" dirty="0"/>
              <a:t>for developing, shipping, and running applications.</a:t>
            </a:r>
          </a:p>
          <a:p>
            <a:r>
              <a:rPr lang="en-US" dirty="0"/>
              <a:t>Docker is a platform for running applications in lightweight units called </a:t>
            </a:r>
            <a:r>
              <a:rPr lang="en-US" b="1" dirty="0"/>
              <a:t>containers</a:t>
            </a:r>
            <a:r>
              <a:rPr lang="en-US" dirty="0"/>
              <a:t>.</a:t>
            </a:r>
          </a:p>
          <a:p>
            <a:r>
              <a:rPr lang="en-US" dirty="0"/>
              <a:t>Docker enables you to </a:t>
            </a:r>
            <a:r>
              <a:rPr lang="en-US" b="1" dirty="0"/>
              <a:t>separate your applications from your infrastructure</a:t>
            </a:r>
            <a:r>
              <a:rPr lang="en-US" dirty="0"/>
              <a:t> so you can deliver software quickly</a:t>
            </a:r>
          </a:p>
          <a:p>
            <a:r>
              <a:rPr lang="en-US" b="1" dirty="0"/>
              <a:t>Reduce the delay </a:t>
            </a:r>
            <a:r>
              <a:rPr lang="en-US" dirty="0"/>
              <a:t>between writing code and running it in production</a:t>
            </a:r>
          </a:p>
          <a:p>
            <a:r>
              <a:rPr lang="en-US" dirty="0"/>
              <a:t>People’s number one “</a:t>
            </a:r>
            <a:r>
              <a:rPr lang="en-US" b="1" dirty="0"/>
              <a:t>most wanted</a:t>
            </a:r>
            <a:r>
              <a:rPr lang="en-US" dirty="0"/>
              <a:t>” technology</a:t>
            </a:r>
          </a:p>
          <a:p>
            <a:endParaRPr lang="en-SI" dirty="0"/>
          </a:p>
        </p:txBody>
      </p:sp>
    </p:spTree>
    <p:extLst>
      <p:ext uri="{BB962C8B-B14F-4D97-AF65-F5344CB8AC3E}">
        <p14:creationId xmlns:p14="http://schemas.microsoft.com/office/powerpoint/2010/main" val="23417873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96320db41e_0_7"/>
          <p:cNvSpPr txBox="1">
            <a:spLocks noGrp="1"/>
          </p:cNvSpPr>
          <p:nvPr>
            <p:ph type="title"/>
          </p:nvPr>
        </p:nvSpPr>
        <p:spPr>
          <a:xfrm>
            <a:off x="355590" y="48103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Automatic scaling</a:t>
            </a:r>
            <a:endParaRPr/>
          </a:p>
        </p:txBody>
      </p:sp>
      <p:sp>
        <p:nvSpPr>
          <p:cNvPr id="1144" name="Google Shape;1144;g96320db41e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150</a:t>
            </a:fld>
            <a:endParaRPr/>
          </a:p>
        </p:txBody>
      </p:sp>
      <p:sp>
        <p:nvSpPr>
          <p:cNvPr id="1145" name="Google Shape;1145;g96320db41e_0_7"/>
          <p:cNvSpPr txBox="1">
            <a:spLocks noGrp="1"/>
          </p:cNvSpPr>
          <p:nvPr>
            <p:ph type="body" idx="1"/>
          </p:nvPr>
        </p:nvSpPr>
        <p:spPr>
          <a:xfrm>
            <a:off x="362600" y="1104900"/>
            <a:ext cx="8535900" cy="42033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Horizontalno vs vertikalno skaliranje</a:t>
            </a:r>
            <a:endParaRPr/>
          </a:p>
          <a:p>
            <a:pPr marL="457200" lvl="0" indent="-355600" algn="l" rtl="0">
              <a:spcBef>
                <a:spcPts val="0"/>
              </a:spcBef>
              <a:spcAft>
                <a:spcPts val="0"/>
              </a:spcAft>
              <a:buSzPts val="2000"/>
              <a:buChar char="•"/>
            </a:pPr>
            <a:r>
              <a:rPr lang="en-US"/>
              <a:t>Možno ročno skaliranje preko </a:t>
            </a:r>
            <a:r>
              <a:rPr lang="en-US" b="1" i="1"/>
              <a:t>replicas</a:t>
            </a:r>
            <a:r>
              <a:rPr lang="en-US"/>
              <a:t> polja</a:t>
            </a:r>
            <a:endParaRPr/>
          </a:p>
          <a:p>
            <a:pPr marL="914400" lvl="1" indent="-342900" algn="l" rtl="0">
              <a:spcBef>
                <a:spcPts val="0"/>
              </a:spcBef>
              <a:spcAft>
                <a:spcPts val="0"/>
              </a:spcAft>
              <a:buSzPts val="1800"/>
              <a:buChar char="–"/>
            </a:pPr>
            <a:r>
              <a:rPr lang="en-US"/>
              <a:t>Ni praktično ker moremo v naprej poznati obremenitev aplikaicje</a:t>
            </a:r>
            <a:endParaRPr/>
          </a:p>
          <a:p>
            <a:pPr marL="457200" lvl="0" indent="-355600" algn="l" rtl="0">
              <a:spcBef>
                <a:spcPts val="0"/>
              </a:spcBef>
              <a:spcAft>
                <a:spcPts val="0"/>
              </a:spcAft>
              <a:buSzPts val="2000"/>
              <a:buChar char="•"/>
            </a:pPr>
            <a:r>
              <a:rPr lang="en-US"/>
              <a:t>Kubernetes omogoča avtomatsko skaliranje strokov ko zazna povečano CPU porabo</a:t>
            </a:r>
            <a:endParaRPr/>
          </a:p>
          <a:p>
            <a:pPr marL="914400" lvl="1" indent="-342900" algn="l" rtl="0">
              <a:spcBef>
                <a:spcPts val="0"/>
              </a:spcBef>
              <a:spcAft>
                <a:spcPts val="0"/>
              </a:spcAft>
              <a:buSzPts val="1800"/>
              <a:buChar char="–"/>
            </a:pPr>
            <a:r>
              <a:rPr lang="en-US"/>
              <a:t>V oblačni infrastrukturi je možno tudi skaliranje gostiteljev</a:t>
            </a:r>
            <a:endParaRPr/>
          </a:p>
          <a:p>
            <a:pPr marL="457200" lvl="0" indent="-355600" algn="l" rtl="0">
              <a:spcBef>
                <a:spcPts val="0"/>
              </a:spcBef>
              <a:spcAft>
                <a:spcPts val="0"/>
              </a:spcAft>
              <a:buSzPts val="2000"/>
              <a:buChar char="•"/>
            </a:pPr>
            <a:r>
              <a:rPr lang="en-US" b="1"/>
              <a:t>Horizontal pod autoscaling</a:t>
            </a:r>
            <a:endParaRPr b="1"/>
          </a:p>
          <a:p>
            <a:pPr marL="914400" lvl="1" indent="-342900" algn="l" rtl="0">
              <a:spcBef>
                <a:spcPts val="0"/>
              </a:spcBef>
              <a:spcAft>
                <a:spcPts val="0"/>
              </a:spcAft>
              <a:buSzPts val="1800"/>
              <a:buChar char="–"/>
            </a:pPr>
            <a:r>
              <a:rPr lang="en-US"/>
              <a:t>skaliranje števila replik stroka</a:t>
            </a:r>
            <a:endParaRPr/>
          </a:p>
          <a:p>
            <a:pPr marL="914400" lvl="1" indent="-330200" algn="l" rtl="0">
              <a:spcBef>
                <a:spcPts val="0"/>
              </a:spcBef>
              <a:spcAft>
                <a:spcPts val="0"/>
              </a:spcAft>
              <a:buSzPts val="1600"/>
              <a:buChar char="–"/>
            </a:pPr>
            <a:r>
              <a:rPr lang="en-US"/>
              <a:t>skaliramo lahko glede na CPU, pomnilnik, zahtevki na sekundo</a:t>
            </a:r>
            <a:endParaRPr sz="1600"/>
          </a:p>
          <a:p>
            <a:pPr marL="457200" lvl="0" indent="-355600" algn="l" rtl="0">
              <a:spcBef>
                <a:spcPts val="0"/>
              </a:spcBef>
              <a:spcAft>
                <a:spcPts val="0"/>
              </a:spcAft>
              <a:buSzPts val="2000"/>
              <a:buChar char="•"/>
            </a:pPr>
            <a:r>
              <a:rPr lang="en-US" b="1"/>
              <a:t>Vertical pod autoscaling</a:t>
            </a:r>
            <a:endParaRPr b="1"/>
          </a:p>
          <a:p>
            <a:pPr marL="914400" lvl="1" indent="-342900" algn="l" rtl="0">
              <a:spcBef>
                <a:spcPts val="0"/>
              </a:spcBef>
              <a:spcAft>
                <a:spcPts val="0"/>
              </a:spcAft>
              <a:buSzPts val="1800"/>
              <a:buChar char="–"/>
            </a:pPr>
            <a:r>
              <a:rPr lang="en-US"/>
              <a:t>ni še enostavne podpore</a:t>
            </a:r>
            <a:endParaRPr/>
          </a:p>
          <a:p>
            <a:pPr marL="457200" lvl="0" indent="-355600" algn="l" rtl="0">
              <a:spcBef>
                <a:spcPts val="0"/>
              </a:spcBef>
              <a:spcAft>
                <a:spcPts val="0"/>
              </a:spcAft>
              <a:buSzPts val="2000"/>
              <a:buChar char="•"/>
            </a:pPr>
            <a:r>
              <a:rPr lang="en-US" b="1"/>
              <a:t>Horizontal scaling of cluster nodes</a:t>
            </a:r>
            <a:endParaRPr b="1"/>
          </a:p>
          <a:p>
            <a:pPr marL="914400" lvl="1" indent="-342900" algn="l" rtl="0">
              <a:spcBef>
                <a:spcPts val="0"/>
              </a:spcBef>
              <a:spcAft>
                <a:spcPts val="0"/>
              </a:spcAft>
              <a:buSzPts val="1800"/>
              <a:buChar char="–"/>
            </a:pPr>
            <a:r>
              <a:rPr lang="en-US"/>
              <a:t>avtomatsko skaliranje števila gostiteljev</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g93ea9e4a73_0_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151</a:t>
            </a:fld>
            <a:endParaRPr/>
          </a:p>
        </p:txBody>
      </p:sp>
      <p:pic>
        <p:nvPicPr>
          <p:cNvPr id="1152" name="Google Shape;1152;g93ea9e4a73_0_4"/>
          <p:cNvPicPr preferRelativeResize="0"/>
          <p:nvPr/>
        </p:nvPicPr>
        <p:blipFill>
          <a:blip r:embed="rId3">
            <a:alphaModFix/>
          </a:blip>
          <a:stretch>
            <a:fillRect/>
          </a:stretch>
        </p:blipFill>
        <p:spPr>
          <a:xfrm>
            <a:off x="1172025" y="788175"/>
            <a:ext cx="6799949" cy="4138650"/>
          </a:xfrm>
          <a:prstGeom prst="rect">
            <a:avLst/>
          </a:prstGeom>
          <a:noFill/>
          <a:ln>
            <a:noFill/>
          </a:ln>
        </p:spPr>
      </p:pic>
      <p:sp>
        <p:nvSpPr>
          <p:cNvPr id="1153" name="Google Shape;1153;g93ea9e4a73_0_4"/>
          <p:cNvSpPr txBox="1"/>
          <p:nvPr/>
        </p:nvSpPr>
        <p:spPr>
          <a:xfrm>
            <a:off x="1420061" y="4696121"/>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g9353209c35_0_1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Volumes</a:t>
            </a:r>
            <a:endParaRPr/>
          </a:p>
        </p:txBody>
      </p:sp>
      <p:sp>
        <p:nvSpPr>
          <p:cNvPr id="1160" name="Google Shape;1160;g9353209c35_0_1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152</a:t>
            </a:fld>
            <a:endParaRPr/>
          </a:p>
        </p:txBody>
      </p:sp>
      <p:sp>
        <p:nvSpPr>
          <p:cNvPr id="1161" name="Google Shape;1161;g9353209c35_0_1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https://kubernetes.io/docs/concepts/storage/volumes/</a:t>
            </a:r>
            <a:endParaRPr/>
          </a:p>
          <a:p>
            <a:pPr marL="457200" lvl="0" indent="-355600" algn="l" rtl="0">
              <a:spcBef>
                <a:spcPts val="0"/>
              </a:spcBef>
              <a:spcAft>
                <a:spcPts val="0"/>
              </a:spcAft>
              <a:buSzPts val="2000"/>
              <a:buChar char="•"/>
            </a:pPr>
            <a:r>
              <a:rPr lang="en-US"/>
              <a:t>Omogočajo kontejnerjem v stroku dostop do zunanjega prostora za shranjevanje podatkov in/ali deljenje prostora za shranjevanje med kontejnerji.</a:t>
            </a:r>
            <a:endParaRPr/>
          </a:p>
          <a:p>
            <a:pPr marL="457200" lvl="0" indent="-355600" algn="l" rtl="0">
              <a:spcBef>
                <a:spcPts val="0"/>
              </a:spcBef>
              <a:spcAft>
                <a:spcPts val="0"/>
              </a:spcAft>
              <a:buSzPts val="2000"/>
              <a:buChar char="•"/>
            </a:pPr>
            <a:r>
              <a:rPr lang="en-US"/>
              <a:t>Privzeto si procesi znotraj stroka ne delijo datotečnega sistema.</a:t>
            </a:r>
            <a:endParaRPr/>
          </a:p>
          <a:p>
            <a:pPr marL="457200" lvl="0" indent="-355600" algn="l" rtl="0">
              <a:spcBef>
                <a:spcPts val="0"/>
              </a:spcBef>
              <a:spcAft>
                <a:spcPts val="0"/>
              </a:spcAft>
              <a:buSzPts val="2000"/>
              <a:buChar char="•"/>
            </a:pPr>
            <a:r>
              <a:rPr lang="en-US"/>
              <a:t>Datotečni sistem izhaja iz slike kontejnerja.</a:t>
            </a:r>
            <a:endParaRPr/>
          </a:p>
          <a:p>
            <a:pPr marL="457200" lvl="0" indent="-355600" algn="l" rtl="0">
              <a:spcBef>
                <a:spcPts val="0"/>
              </a:spcBef>
              <a:spcAft>
                <a:spcPts val="0"/>
              </a:spcAft>
              <a:buSzPts val="2000"/>
              <a:buChar char="•"/>
            </a:pPr>
            <a:r>
              <a:rPr lang="en-US"/>
              <a:t>Vir </a:t>
            </a:r>
            <a:r>
              <a:rPr lang="en-US" i="1"/>
              <a:t>volumes </a:t>
            </a:r>
            <a:r>
              <a:rPr lang="en-US"/>
              <a:t>je del stroka.</a:t>
            </a:r>
            <a:endParaRPr/>
          </a:p>
          <a:p>
            <a:pPr marL="0" lvl="0" indent="0" algn="l" rtl="0">
              <a:spcBef>
                <a:spcPts val="400"/>
              </a:spcBef>
              <a:spcAft>
                <a:spcPts val="0"/>
              </a:spcAft>
              <a:buNone/>
            </a:pP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9350ae61e5_0_3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153</a:t>
            </a:fld>
            <a:endParaRPr/>
          </a:p>
        </p:txBody>
      </p:sp>
      <p:pic>
        <p:nvPicPr>
          <p:cNvPr id="1168" name="Google Shape;1168;g9350ae61e5_0_30"/>
          <p:cNvPicPr preferRelativeResize="0"/>
          <p:nvPr/>
        </p:nvPicPr>
        <p:blipFill>
          <a:blip r:embed="rId3">
            <a:alphaModFix/>
          </a:blip>
          <a:stretch>
            <a:fillRect/>
          </a:stretch>
        </p:blipFill>
        <p:spPr>
          <a:xfrm>
            <a:off x="917489" y="446425"/>
            <a:ext cx="3435512" cy="4610100"/>
          </a:xfrm>
          <a:prstGeom prst="rect">
            <a:avLst/>
          </a:prstGeom>
          <a:noFill/>
          <a:ln>
            <a:noFill/>
          </a:ln>
        </p:spPr>
      </p:pic>
      <p:sp>
        <p:nvSpPr>
          <p:cNvPr id="1169" name="Google Shape;1169;g9350ae61e5_0_30"/>
          <p:cNvSpPr txBox="1"/>
          <p:nvPr/>
        </p:nvSpPr>
        <p:spPr>
          <a:xfrm>
            <a:off x="2725836"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pic>
        <p:nvPicPr>
          <p:cNvPr id="1170" name="Google Shape;1170;g9350ae61e5_0_30"/>
          <p:cNvPicPr preferRelativeResize="0"/>
          <p:nvPr/>
        </p:nvPicPr>
        <p:blipFill>
          <a:blip r:embed="rId4">
            <a:alphaModFix/>
          </a:blip>
          <a:stretch>
            <a:fillRect/>
          </a:stretch>
        </p:blipFill>
        <p:spPr>
          <a:xfrm>
            <a:off x="4664006" y="446425"/>
            <a:ext cx="3476820" cy="46101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g9353209c35_0_7"/>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Volume types</a:t>
            </a:r>
            <a:endParaRPr/>
          </a:p>
        </p:txBody>
      </p:sp>
      <p:sp>
        <p:nvSpPr>
          <p:cNvPr id="1177" name="Google Shape;1177;g9353209c35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154</a:t>
            </a:fld>
            <a:endParaRPr/>
          </a:p>
        </p:txBody>
      </p:sp>
      <p:sp>
        <p:nvSpPr>
          <p:cNvPr id="1178" name="Google Shape;1178;g9353209c35_0_7"/>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0"/>
              </a:spcBef>
              <a:spcAft>
                <a:spcPts val="0"/>
              </a:spcAft>
              <a:buSzPts val="2000"/>
              <a:buChar char="•"/>
            </a:pPr>
            <a:r>
              <a:rPr lang="en-US" b="1"/>
              <a:t>emptyDir</a:t>
            </a:r>
            <a:r>
              <a:rPr lang="en-US"/>
              <a:t> - A simple empty directory used for storing transient data.</a:t>
            </a:r>
            <a:endParaRPr/>
          </a:p>
          <a:p>
            <a:pPr marL="457200" lvl="0" indent="-355600" algn="l" rtl="0">
              <a:spcBef>
                <a:spcPts val="0"/>
              </a:spcBef>
              <a:spcAft>
                <a:spcPts val="0"/>
              </a:spcAft>
              <a:buSzPts val="2000"/>
              <a:buChar char="•"/>
            </a:pPr>
            <a:r>
              <a:rPr lang="en-US" b="1"/>
              <a:t>hostPath</a:t>
            </a:r>
            <a:r>
              <a:rPr lang="en-US"/>
              <a:t> - Used for mounting directories from the worker node’s filesystem into the pod.</a:t>
            </a:r>
            <a:endParaRPr/>
          </a:p>
          <a:p>
            <a:pPr marL="457200" lvl="0" indent="-355600" algn="l" rtl="0">
              <a:spcBef>
                <a:spcPts val="0"/>
              </a:spcBef>
              <a:spcAft>
                <a:spcPts val="0"/>
              </a:spcAft>
              <a:buSzPts val="2000"/>
              <a:buChar char="•"/>
            </a:pPr>
            <a:r>
              <a:rPr lang="en-US" b="1"/>
              <a:t>gitRepo</a:t>
            </a:r>
            <a:r>
              <a:rPr lang="en-US"/>
              <a:t> - A volume initialized by checking out the contents of a Git repository.</a:t>
            </a:r>
            <a:endParaRPr/>
          </a:p>
          <a:p>
            <a:pPr marL="457200" lvl="0" indent="-355600" algn="l" rtl="0">
              <a:spcBef>
                <a:spcPts val="0"/>
              </a:spcBef>
              <a:spcAft>
                <a:spcPts val="0"/>
              </a:spcAft>
              <a:buSzPts val="2000"/>
              <a:buChar char="•"/>
            </a:pPr>
            <a:r>
              <a:rPr lang="en-US" b="1"/>
              <a:t>nfs</a:t>
            </a:r>
            <a:r>
              <a:rPr lang="en-US"/>
              <a:t> - An NFS share mounted into the pod.</a:t>
            </a:r>
            <a:endParaRPr/>
          </a:p>
          <a:p>
            <a:pPr marL="457200" lvl="0" indent="-355600" algn="l" rtl="0">
              <a:spcBef>
                <a:spcPts val="0"/>
              </a:spcBef>
              <a:spcAft>
                <a:spcPts val="0"/>
              </a:spcAft>
              <a:buSzPts val="2000"/>
              <a:buChar char="•"/>
            </a:pPr>
            <a:r>
              <a:rPr lang="en-US" b="1"/>
              <a:t>gcePersistentDisk</a:t>
            </a:r>
            <a:r>
              <a:rPr lang="en-US"/>
              <a:t> (Google Compute Engine Persistent Disk), </a:t>
            </a:r>
            <a:r>
              <a:rPr lang="en-US" b="1"/>
              <a:t>awsElasticBlockStore</a:t>
            </a:r>
            <a:r>
              <a:rPr lang="en-US"/>
              <a:t> (Amazon Web Services Elastic Block Store Volume), </a:t>
            </a:r>
            <a:r>
              <a:rPr lang="en-US" b="1"/>
              <a:t>azureDisk</a:t>
            </a:r>
            <a:r>
              <a:rPr lang="en-US"/>
              <a:t> (Microsoft Azure Disk Volume) - Used for mounting cloud provider-specific storage.</a:t>
            </a:r>
            <a:endParaRPr/>
          </a:p>
          <a:p>
            <a:pPr marL="457200" lvl="0" indent="-355600" algn="l" rtl="0">
              <a:spcBef>
                <a:spcPts val="0"/>
              </a:spcBef>
              <a:spcAft>
                <a:spcPts val="0"/>
              </a:spcAft>
              <a:buSzPts val="2000"/>
              <a:buChar char="•"/>
            </a:pPr>
            <a:r>
              <a:rPr lang="en-US" b="1"/>
              <a:t>configMap, secret, downwardAPI</a:t>
            </a:r>
            <a:r>
              <a:rPr lang="en-US"/>
              <a:t> - Special types of volumes used to expose certain Kubernetes resources and cluster information to the pod.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g9353209c35_0_27"/>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PersistentVolumes/PersistentVolumeClaims</a:t>
            </a:r>
            <a:endParaRPr/>
          </a:p>
        </p:txBody>
      </p:sp>
      <p:sp>
        <p:nvSpPr>
          <p:cNvPr id="1185" name="Google Shape;1185;g9353209c35_0_2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155</a:t>
            </a:fld>
            <a:endParaRPr/>
          </a:p>
        </p:txBody>
      </p:sp>
      <p:pic>
        <p:nvPicPr>
          <p:cNvPr id="1186" name="Google Shape;1186;g9353209c35_0_27"/>
          <p:cNvPicPr preferRelativeResize="0"/>
          <p:nvPr/>
        </p:nvPicPr>
        <p:blipFill>
          <a:blip r:embed="rId3">
            <a:alphaModFix/>
          </a:blip>
          <a:stretch>
            <a:fillRect/>
          </a:stretch>
        </p:blipFill>
        <p:spPr>
          <a:xfrm>
            <a:off x="1257488" y="1277075"/>
            <a:ext cx="6629024" cy="3479076"/>
          </a:xfrm>
          <a:prstGeom prst="rect">
            <a:avLst/>
          </a:prstGeom>
          <a:noFill/>
          <a:ln>
            <a:noFill/>
          </a:ln>
        </p:spPr>
      </p:pic>
      <p:sp>
        <p:nvSpPr>
          <p:cNvPr id="1187" name="Google Shape;1187;g9353209c35_0_27"/>
          <p:cNvSpPr txBox="1"/>
          <p:nvPr/>
        </p:nvSpPr>
        <p:spPr>
          <a:xfrm>
            <a:off x="1469536" y="48430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9353209c35_0_3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156</a:t>
            </a:fld>
            <a:endParaRPr/>
          </a:p>
        </p:txBody>
      </p:sp>
      <p:pic>
        <p:nvPicPr>
          <p:cNvPr id="1194" name="Google Shape;1194;g9353209c35_0_37"/>
          <p:cNvPicPr preferRelativeResize="0"/>
          <p:nvPr/>
        </p:nvPicPr>
        <p:blipFill>
          <a:blip r:embed="rId3">
            <a:alphaModFix/>
          </a:blip>
          <a:stretch>
            <a:fillRect/>
          </a:stretch>
        </p:blipFill>
        <p:spPr>
          <a:xfrm>
            <a:off x="1289088" y="427512"/>
            <a:ext cx="5930826" cy="4859975"/>
          </a:xfrm>
          <a:prstGeom prst="rect">
            <a:avLst/>
          </a:prstGeom>
          <a:noFill/>
          <a:ln>
            <a:noFill/>
          </a:ln>
        </p:spPr>
      </p:pic>
      <p:sp>
        <p:nvSpPr>
          <p:cNvPr id="1195" name="Google Shape;1195;g9353209c35_0_37"/>
          <p:cNvSpPr txBox="1"/>
          <p:nvPr/>
        </p:nvSpPr>
        <p:spPr>
          <a:xfrm>
            <a:off x="1420061" y="51515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g9a30378d0e_1_0"/>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Dynamic PersistentVolume provisioning</a:t>
            </a:r>
            <a:endParaRPr/>
          </a:p>
        </p:txBody>
      </p:sp>
      <p:sp>
        <p:nvSpPr>
          <p:cNvPr id="1202" name="Google Shape;1202;g9a30378d0e_1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157</a:t>
            </a:fld>
            <a:endParaRPr/>
          </a:p>
        </p:txBody>
      </p:sp>
      <p:pic>
        <p:nvPicPr>
          <p:cNvPr id="1203" name="Google Shape;1203;g9a30378d0e_1_0"/>
          <p:cNvPicPr preferRelativeResize="0"/>
          <p:nvPr/>
        </p:nvPicPr>
        <p:blipFill>
          <a:blip r:embed="rId3">
            <a:alphaModFix/>
          </a:blip>
          <a:stretch>
            <a:fillRect/>
          </a:stretch>
        </p:blipFill>
        <p:spPr>
          <a:xfrm>
            <a:off x="805213" y="1086375"/>
            <a:ext cx="6898575" cy="3904300"/>
          </a:xfrm>
          <a:prstGeom prst="rect">
            <a:avLst/>
          </a:prstGeom>
          <a:noFill/>
          <a:ln>
            <a:noFill/>
          </a:ln>
        </p:spPr>
      </p:pic>
      <p:sp>
        <p:nvSpPr>
          <p:cNvPr id="1204" name="Google Shape;1204;g9a30378d0e_1_0"/>
          <p:cNvSpPr txBox="1"/>
          <p:nvPr/>
        </p:nvSpPr>
        <p:spPr>
          <a:xfrm>
            <a:off x="893786" y="499068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9353209c35_0_4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Konfiguracija aplikaciji</a:t>
            </a:r>
            <a:endParaRPr/>
          </a:p>
        </p:txBody>
      </p:sp>
      <p:sp>
        <p:nvSpPr>
          <p:cNvPr id="1211" name="Google Shape;1211;g9353209c35_0_4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158</a:t>
            </a:fld>
            <a:endParaRPr/>
          </a:p>
        </p:txBody>
      </p:sp>
      <p:sp>
        <p:nvSpPr>
          <p:cNvPr id="1212" name="Google Shape;1212;g9353209c35_0_4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Aplikacijo konfigururamo preko:</a:t>
            </a:r>
            <a:endParaRPr/>
          </a:p>
          <a:p>
            <a:pPr marL="914400" lvl="1" indent="-342900" algn="l" rtl="0">
              <a:spcBef>
                <a:spcPts val="0"/>
              </a:spcBef>
              <a:spcAft>
                <a:spcPts val="0"/>
              </a:spcAft>
              <a:buSzPts val="1800"/>
              <a:buChar char="–"/>
            </a:pPr>
            <a:r>
              <a:rPr lang="en-US"/>
              <a:t>argumentov v ukazni vrstici</a:t>
            </a:r>
            <a:endParaRPr/>
          </a:p>
          <a:p>
            <a:pPr marL="914400" lvl="1" indent="-342900" algn="l" rtl="0">
              <a:spcBef>
                <a:spcPts val="0"/>
              </a:spcBef>
              <a:spcAft>
                <a:spcPts val="0"/>
              </a:spcAft>
              <a:buSzPts val="1800"/>
              <a:buChar char="–"/>
            </a:pPr>
            <a:r>
              <a:rPr lang="en-US"/>
              <a:t>konfiguracijske datoteke</a:t>
            </a:r>
            <a:endParaRPr/>
          </a:p>
          <a:p>
            <a:pPr marL="914400" lvl="1" indent="-342900" algn="l" rtl="0">
              <a:spcBef>
                <a:spcPts val="0"/>
              </a:spcBef>
              <a:spcAft>
                <a:spcPts val="0"/>
              </a:spcAft>
              <a:buSzPts val="1800"/>
              <a:buChar char="–"/>
            </a:pPr>
            <a:r>
              <a:rPr lang="en-US"/>
              <a:t>okoljskih spremenljivk</a:t>
            </a:r>
            <a:endParaRPr/>
          </a:p>
          <a:p>
            <a:pPr marL="457200" lvl="0" indent="-355600" algn="l" rtl="0">
              <a:spcBef>
                <a:spcPts val="0"/>
              </a:spcBef>
              <a:spcAft>
                <a:spcPts val="0"/>
              </a:spcAft>
              <a:buSzPts val="2000"/>
              <a:buChar char="•"/>
            </a:pPr>
            <a:r>
              <a:rPr lang="en-US"/>
              <a:t>Vir za shranjevanje konfiguracije v Kubernetes-u imenujemo </a:t>
            </a:r>
            <a:r>
              <a:rPr lang="en-US" b="1"/>
              <a:t>ConfigMap</a:t>
            </a:r>
            <a:endParaRPr b="1"/>
          </a:p>
          <a:p>
            <a:pPr marL="457200" lvl="0" indent="-355600" algn="l" rtl="0">
              <a:spcBef>
                <a:spcPts val="0"/>
              </a:spcBef>
              <a:spcAft>
                <a:spcPts val="0"/>
              </a:spcAft>
              <a:buSzPts val="2000"/>
              <a:buChar char="•"/>
            </a:pPr>
            <a:r>
              <a:rPr lang="en-US"/>
              <a:t>Za shranjevanje občutljive konfiguracije Kubernetes ponuja vir </a:t>
            </a:r>
            <a:r>
              <a:rPr lang="en-US" b="1"/>
              <a:t>Secret</a:t>
            </a:r>
            <a:endParaRPr b="1"/>
          </a:p>
        </p:txBody>
      </p:sp>
      <p:pic>
        <p:nvPicPr>
          <p:cNvPr id="1213" name="Google Shape;1213;g9353209c35_0_44"/>
          <p:cNvPicPr preferRelativeResize="0"/>
          <p:nvPr/>
        </p:nvPicPr>
        <p:blipFill>
          <a:blip r:embed="rId3">
            <a:alphaModFix/>
          </a:blip>
          <a:stretch>
            <a:fillRect/>
          </a:stretch>
        </p:blipFill>
        <p:spPr>
          <a:xfrm>
            <a:off x="1269225" y="3660350"/>
            <a:ext cx="6605549" cy="1492175"/>
          </a:xfrm>
          <a:prstGeom prst="rect">
            <a:avLst/>
          </a:prstGeom>
          <a:noFill/>
          <a:ln>
            <a:noFill/>
          </a:ln>
        </p:spPr>
      </p:pic>
      <p:sp>
        <p:nvSpPr>
          <p:cNvPr id="1214" name="Google Shape;1214;g9353209c35_0_44"/>
          <p:cNvSpPr txBox="1"/>
          <p:nvPr/>
        </p:nvSpPr>
        <p:spPr>
          <a:xfrm>
            <a:off x="1363961" y="51525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9364f67b1c_0_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ConfigMap</a:t>
            </a:r>
            <a:endParaRPr/>
          </a:p>
        </p:txBody>
      </p:sp>
      <p:sp>
        <p:nvSpPr>
          <p:cNvPr id="1221" name="Google Shape;1221;g9364f67b1c_0_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159</a:t>
            </a:fld>
            <a:endParaRPr/>
          </a:p>
        </p:txBody>
      </p:sp>
      <p:sp>
        <p:nvSpPr>
          <p:cNvPr id="1222" name="Google Shape;1222;g9364f67b1c_0_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https://kubernetes.io/docs/concepts/configuration/configmap/</a:t>
            </a:r>
            <a:endParaRPr/>
          </a:p>
          <a:p>
            <a:pPr marL="457200" lvl="0" indent="-355600" algn="l" rtl="0">
              <a:spcBef>
                <a:spcPts val="0"/>
              </a:spcBef>
              <a:spcAft>
                <a:spcPts val="0"/>
              </a:spcAft>
              <a:buSzPts val="2000"/>
              <a:buChar char="•"/>
            </a:pPr>
            <a:r>
              <a:rPr lang="en-US"/>
              <a:t>Objekt, ki omogoča ločitev konfiguracijskih možnosti</a:t>
            </a:r>
            <a:endParaRPr/>
          </a:p>
          <a:p>
            <a:pPr marL="457200" lvl="0" indent="-355600" algn="l" rtl="0">
              <a:spcBef>
                <a:spcPts val="0"/>
              </a:spcBef>
              <a:spcAft>
                <a:spcPts val="0"/>
              </a:spcAft>
              <a:buSzPts val="2000"/>
              <a:buChar char="•"/>
            </a:pPr>
            <a:r>
              <a:rPr lang="en-US"/>
              <a:t>Preslikava par ključ - vrednost</a:t>
            </a:r>
            <a:endParaRPr/>
          </a:p>
          <a:p>
            <a:pPr marL="457200" lvl="0" indent="-355600" algn="l" rtl="0">
              <a:spcBef>
                <a:spcPts val="0"/>
              </a:spcBef>
              <a:spcAft>
                <a:spcPts val="0"/>
              </a:spcAft>
              <a:buSzPts val="2000"/>
              <a:buChar char="•"/>
            </a:pPr>
            <a:r>
              <a:rPr lang="en-US"/>
              <a:t>Lahko preslikamo tudi celotne konfiguracijske datoteke</a:t>
            </a:r>
            <a:endParaRPr/>
          </a:p>
          <a:p>
            <a:pPr marL="0" lvl="0" indent="0" algn="l" rtl="0">
              <a:spcBef>
                <a:spcPts val="400"/>
              </a:spcBef>
              <a:spcAft>
                <a:spcPts val="0"/>
              </a:spcAft>
              <a:buNone/>
            </a:pPr>
            <a:endParaRPr/>
          </a:p>
        </p:txBody>
      </p:sp>
      <p:pic>
        <p:nvPicPr>
          <p:cNvPr id="1223" name="Google Shape;1223;g9364f67b1c_0_4"/>
          <p:cNvPicPr preferRelativeResize="0"/>
          <p:nvPr/>
        </p:nvPicPr>
        <p:blipFill>
          <a:blip r:embed="rId4">
            <a:alphaModFix/>
          </a:blip>
          <a:stretch>
            <a:fillRect/>
          </a:stretch>
        </p:blipFill>
        <p:spPr>
          <a:xfrm>
            <a:off x="883550" y="2654912"/>
            <a:ext cx="3015275" cy="2193600"/>
          </a:xfrm>
          <a:prstGeom prst="rect">
            <a:avLst/>
          </a:prstGeom>
          <a:noFill/>
          <a:ln>
            <a:noFill/>
          </a:ln>
        </p:spPr>
      </p:pic>
      <p:pic>
        <p:nvPicPr>
          <p:cNvPr id="1224" name="Google Shape;1224;g9364f67b1c_0_4"/>
          <p:cNvPicPr preferRelativeResize="0"/>
          <p:nvPr/>
        </p:nvPicPr>
        <p:blipFill>
          <a:blip r:embed="rId5">
            <a:alphaModFix/>
          </a:blip>
          <a:stretch>
            <a:fillRect/>
          </a:stretch>
        </p:blipFill>
        <p:spPr>
          <a:xfrm>
            <a:off x="4418925" y="2552450"/>
            <a:ext cx="4172299" cy="2398525"/>
          </a:xfrm>
          <a:prstGeom prst="rect">
            <a:avLst/>
          </a:prstGeom>
          <a:noFill/>
          <a:ln>
            <a:noFill/>
          </a:ln>
        </p:spPr>
      </p:pic>
      <p:sp>
        <p:nvSpPr>
          <p:cNvPr id="1225" name="Google Shape;1225;g9364f67b1c_0_4"/>
          <p:cNvSpPr txBox="1"/>
          <p:nvPr/>
        </p:nvSpPr>
        <p:spPr>
          <a:xfrm>
            <a:off x="2808461" y="50350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C731C-78CB-7D4A-09FA-8153E6D9D6C9}"/>
              </a:ext>
            </a:extLst>
          </p:cNvPr>
          <p:cNvSpPr>
            <a:spLocks noGrp="1"/>
          </p:cNvSpPr>
          <p:nvPr>
            <p:ph type="title"/>
          </p:nvPr>
        </p:nvSpPr>
        <p:spPr>
          <a:xfrm>
            <a:off x="361615" y="460281"/>
            <a:ext cx="8229600" cy="811170"/>
          </a:xfrm>
        </p:spPr>
        <p:txBody>
          <a:bodyPr/>
          <a:lstStyle/>
          <a:p>
            <a:r>
              <a:rPr lang="en-US" dirty="0"/>
              <a:t>Why are containers and Docker so important?</a:t>
            </a:r>
            <a:endParaRPr lang="en-SI" dirty="0"/>
          </a:p>
        </p:txBody>
      </p:sp>
      <p:sp>
        <p:nvSpPr>
          <p:cNvPr id="3" name="Slide Number Placeholder 2">
            <a:extLst>
              <a:ext uri="{FF2B5EF4-FFF2-40B4-BE49-F238E27FC236}">
                <a16:creationId xmlns:a16="http://schemas.microsoft.com/office/drawing/2014/main" id="{4FC630CD-A797-7900-1BD3-801653E9BC2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a:t>
            </a:fld>
            <a:endParaRPr lang="en-US"/>
          </a:p>
        </p:txBody>
      </p:sp>
      <p:sp>
        <p:nvSpPr>
          <p:cNvPr id="4" name="Text Placeholder 3">
            <a:extLst>
              <a:ext uri="{FF2B5EF4-FFF2-40B4-BE49-F238E27FC236}">
                <a16:creationId xmlns:a16="http://schemas.microsoft.com/office/drawing/2014/main" id="{D10A8435-957C-3AEA-C728-6F1F1D22A64F}"/>
              </a:ext>
            </a:extLst>
          </p:cNvPr>
          <p:cNvSpPr>
            <a:spLocks noGrp="1"/>
          </p:cNvSpPr>
          <p:nvPr>
            <p:ph type="body" idx="1"/>
          </p:nvPr>
        </p:nvSpPr>
        <p:spPr>
          <a:xfrm>
            <a:off x="362609" y="1271451"/>
            <a:ext cx="8118603" cy="3791502"/>
          </a:xfrm>
        </p:spPr>
        <p:txBody>
          <a:bodyPr/>
          <a:lstStyle/>
          <a:p>
            <a:r>
              <a:rPr lang="en-US" dirty="0"/>
              <a:t>Migrating apps to the cloud</a:t>
            </a:r>
          </a:p>
          <a:p>
            <a:r>
              <a:rPr lang="en-US" dirty="0"/>
              <a:t>Modernizing legacy apps</a:t>
            </a:r>
          </a:p>
          <a:p>
            <a:r>
              <a:rPr lang="en-US" dirty="0"/>
              <a:t>Building new cloud-native apps</a:t>
            </a:r>
          </a:p>
          <a:p>
            <a:r>
              <a:rPr lang="en-US" dirty="0"/>
              <a:t>Technical innovation: Serverless and more</a:t>
            </a:r>
          </a:p>
          <a:p>
            <a:r>
              <a:rPr lang="en-US" dirty="0"/>
              <a:t>Docker provides an abstraction</a:t>
            </a:r>
          </a:p>
          <a:p>
            <a:r>
              <a:rPr lang="en-US" dirty="0"/>
              <a:t>Protecting your computer</a:t>
            </a:r>
          </a:p>
          <a:p>
            <a:r>
              <a:rPr lang="en-US" dirty="0"/>
              <a:t>Improving portability</a:t>
            </a:r>
          </a:p>
          <a:p>
            <a:r>
              <a:rPr lang="en-US" dirty="0"/>
              <a:t>Getting organized</a:t>
            </a:r>
          </a:p>
          <a:p>
            <a:endParaRPr lang="en-SI" dirty="0"/>
          </a:p>
        </p:txBody>
      </p:sp>
      <p:pic>
        <p:nvPicPr>
          <p:cNvPr id="6" name="Picture 5">
            <a:extLst>
              <a:ext uri="{FF2B5EF4-FFF2-40B4-BE49-F238E27FC236}">
                <a16:creationId xmlns:a16="http://schemas.microsoft.com/office/drawing/2014/main" id="{D845163F-9895-004B-9537-E5D45ED6891D}"/>
              </a:ext>
            </a:extLst>
          </p:cNvPr>
          <p:cNvPicPr>
            <a:picLocks noChangeAspect="1"/>
          </p:cNvPicPr>
          <p:nvPr/>
        </p:nvPicPr>
        <p:blipFill rotWithShape="1">
          <a:blip r:embed="rId3"/>
          <a:srcRect r="43035"/>
          <a:stretch/>
        </p:blipFill>
        <p:spPr>
          <a:xfrm>
            <a:off x="4866697" y="2706226"/>
            <a:ext cx="3145188" cy="2514533"/>
          </a:xfrm>
          <a:prstGeom prst="rect">
            <a:avLst/>
          </a:prstGeom>
        </p:spPr>
      </p:pic>
      <p:sp>
        <p:nvSpPr>
          <p:cNvPr id="7" name="Pravokotnik 5">
            <a:extLst>
              <a:ext uri="{FF2B5EF4-FFF2-40B4-BE49-F238E27FC236}">
                <a16:creationId xmlns:a16="http://schemas.microsoft.com/office/drawing/2014/main" id="{04E65AD4-22AA-814F-DC0A-913EBA776BCD}"/>
              </a:ext>
            </a:extLst>
          </p:cNvPr>
          <p:cNvSpPr/>
          <p:nvPr/>
        </p:nvSpPr>
        <p:spPr>
          <a:xfrm>
            <a:off x="4476415" y="5131607"/>
            <a:ext cx="4886346"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298284872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9364f67b1c_0_11"/>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Secret</a:t>
            </a:r>
            <a:endParaRPr/>
          </a:p>
        </p:txBody>
      </p:sp>
      <p:sp>
        <p:nvSpPr>
          <p:cNvPr id="1232" name="Google Shape;1232;g9364f67b1c_0_1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160</a:t>
            </a:fld>
            <a:endParaRPr/>
          </a:p>
        </p:txBody>
      </p:sp>
      <p:sp>
        <p:nvSpPr>
          <p:cNvPr id="1233" name="Google Shape;1233;g9364f67b1c_0_11"/>
          <p:cNvSpPr txBox="1">
            <a:spLocks noGrp="1"/>
          </p:cNvSpPr>
          <p:nvPr>
            <p:ph type="body" idx="1"/>
          </p:nvPr>
        </p:nvSpPr>
        <p:spPr>
          <a:xfrm>
            <a:off x="298009" y="1057275"/>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https://kubernetes.io/docs/concepts/configuration/secret/</a:t>
            </a:r>
            <a:endParaRPr/>
          </a:p>
          <a:p>
            <a:pPr marL="457200" lvl="0" indent="-355600" algn="l" rtl="0">
              <a:spcBef>
                <a:spcPts val="0"/>
              </a:spcBef>
              <a:spcAft>
                <a:spcPts val="0"/>
              </a:spcAft>
              <a:buSzPts val="2000"/>
              <a:buChar char="•"/>
            </a:pPr>
            <a:r>
              <a:rPr lang="en-US"/>
              <a:t>Včasih imamo konfiguracijo z občutljivimi podatki, ki jo želimo želimo varno uporabiti</a:t>
            </a:r>
            <a:endParaRPr/>
          </a:p>
          <a:p>
            <a:pPr marL="457200" lvl="0" indent="-355600" algn="l" rtl="0">
              <a:spcBef>
                <a:spcPts val="0"/>
              </a:spcBef>
              <a:spcAft>
                <a:spcPts val="0"/>
              </a:spcAft>
              <a:buSzPts val="2000"/>
              <a:buChar char="•"/>
            </a:pPr>
            <a:r>
              <a:rPr lang="en-US"/>
              <a:t>Preslikava par ključ - vrednost</a:t>
            </a:r>
            <a:endParaRPr/>
          </a:p>
          <a:p>
            <a:pPr marL="457200" lvl="0" indent="-355600" algn="l" rtl="0">
              <a:spcBef>
                <a:spcPts val="0"/>
              </a:spcBef>
              <a:spcAft>
                <a:spcPts val="0"/>
              </a:spcAft>
              <a:buSzPts val="2000"/>
              <a:buChar char="•"/>
            </a:pPr>
            <a:r>
              <a:rPr lang="en-US"/>
              <a:t>Uporabimo jih na isti način kot ConfigMaps</a:t>
            </a: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1371600" lvl="0" indent="457200" algn="l" rtl="0">
              <a:spcBef>
                <a:spcPts val="400"/>
              </a:spcBef>
              <a:spcAft>
                <a:spcPts val="0"/>
              </a:spcAft>
              <a:buNone/>
            </a:pPr>
            <a:r>
              <a:rPr lang="en-US" sz="1100" u="sng">
                <a:solidFill>
                  <a:schemeClr val="hlink"/>
                </a:solidFill>
                <a:latin typeface="Arial"/>
                <a:ea typeface="Arial"/>
                <a:cs typeface="Arial"/>
                <a:sym typeface="Arial"/>
                <a:hlinkClick r:id="rId4"/>
              </a:rPr>
              <a:t>https://kubernetes.io/docs/concepts/configuration/secret/#risks</a:t>
            </a:r>
            <a:endParaRPr/>
          </a:p>
        </p:txBody>
      </p:sp>
      <p:sp>
        <p:nvSpPr>
          <p:cNvPr id="1234" name="Google Shape;1234;g9364f67b1c_0_11"/>
          <p:cNvSpPr txBox="1"/>
          <p:nvPr/>
        </p:nvSpPr>
        <p:spPr>
          <a:xfrm>
            <a:off x="895925" y="2857500"/>
            <a:ext cx="3140100" cy="15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22222"/>
                </a:solidFill>
                <a:highlight>
                  <a:srgbClr val="FFFFFF"/>
                </a:highlight>
                <a:latin typeface="Open Sans"/>
                <a:ea typeface="Open Sans"/>
                <a:cs typeface="Open Sans"/>
                <a:sym typeface="Open Sans"/>
              </a:rPr>
              <a:t>A secret is only sent to a node if a Pod on that node requires it. The kubelet stores the secret into a </a:t>
            </a:r>
            <a:r>
              <a:rPr lang="en-US" sz="1000">
                <a:solidFill>
                  <a:srgbClr val="222222"/>
                </a:solidFill>
                <a:latin typeface="Consolas"/>
                <a:ea typeface="Consolas"/>
                <a:cs typeface="Consolas"/>
                <a:sym typeface="Consolas"/>
              </a:rPr>
              <a:t>tmpfs</a:t>
            </a:r>
            <a:r>
              <a:rPr lang="en-US" sz="1200">
                <a:solidFill>
                  <a:srgbClr val="222222"/>
                </a:solidFill>
                <a:highlight>
                  <a:srgbClr val="FFFFFF"/>
                </a:highlight>
                <a:latin typeface="Open Sans"/>
                <a:ea typeface="Open Sans"/>
                <a:cs typeface="Open Sans"/>
                <a:sym typeface="Open Sans"/>
              </a:rPr>
              <a:t> so that the secret is not written to disk storage. Once the Pod that depends on the secret is deleted, the kubelet will delete its local copy of the secret data as well.</a:t>
            </a:r>
            <a:endParaRPr/>
          </a:p>
        </p:txBody>
      </p:sp>
      <p:sp>
        <p:nvSpPr>
          <p:cNvPr id="1235" name="Google Shape;1235;g9364f67b1c_0_11"/>
          <p:cNvSpPr txBox="1"/>
          <p:nvPr/>
        </p:nvSpPr>
        <p:spPr>
          <a:xfrm>
            <a:off x="4870150" y="2910900"/>
            <a:ext cx="3034200" cy="14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22222"/>
                </a:solidFill>
                <a:highlight>
                  <a:srgbClr val="FFFFFF"/>
                </a:highlight>
                <a:latin typeface="Open Sans"/>
                <a:ea typeface="Open Sans"/>
                <a:cs typeface="Open Sans"/>
                <a:sym typeface="Open Sans"/>
              </a:rPr>
              <a:t>On most Kubernetes distributions, communication between users and the API server, and from the API server to the kubelets, is protected by SSL/TLS. Secrets are protected when transmitted over these channels.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9606323a64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161</a:t>
            </a:fld>
            <a:endParaRPr/>
          </a:p>
        </p:txBody>
      </p:sp>
      <p:pic>
        <p:nvPicPr>
          <p:cNvPr id="1242" name="Google Shape;1242;g9606323a64_0_0"/>
          <p:cNvPicPr preferRelativeResize="0"/>
          <p:nvPr/>
        </p:nvPicPr>
        <p:blipFill>
          <a:blip r:embed="rId3">
            <a:alphaModFix/>
          </a:blip>
          <a:stretch>
            <a:fillRect/>
          </a:stretch>
        </p:blipFill>
        <p:spPr>
          <a:xfrm>
            <a:off x="1062975" y="481025"/>
            <a:ext cx="7018049" cy="4614750"/>
          </a:xfrm>
          <a:prstGeom prst="rect">
            <a:avLst/>
          </a:prstGeom>
          <a:noFill/>
          <a:ln>
            <a:noFill/>
          </a:ln>
        </p:spPr>
      </p:pic>
      <p:sp>
        <p:nvSpPr>
          <p:cNvPr id="1243" name="Google Shape;1243;g9606323a64_0_0"/>
          <p:cNvSpPr txBox="1"/>
          <p:nvPr/>
        </p:nvSpPr>
        <p:spPr>
          <a:xfrm>
            <a:off x="1209711" y="49281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g94c9480fe8_1_669"/>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Jobs / CronJob</a:t>
            </a:r>
            <a:endParaRPr/>
          </a:p>
        </p:txBody>
      </p:sp>
      <p:sp>
        <p:nvSpPr>
          <p:cNvPr id="1250" name="Google Shape;1250;g94c9480fe8_1_66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162</a:t>
            </a:fld>
            <a:endParaRPr/>
          </a:p>
        </p:txBody>
      </p:sp>
      <p:sp>
        <p:nvSpPr>
          <p:cNvPr id="1251" name="Google Shape;1251;g94c9480fe8_1_669"/>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u="sng">
                <a:solidFill>
                  <a:schemeClr val="hlink"/>
                </a:solidFill>
                <a:hlinkClick r:id="rId3"/>
              </a:rPr>
              <a:t>https://kubernetes.io/docs/concepts/workloads/controllers/job/</a:t>
            </a:r>
            <a:endParaRPr/>
          </a:p>
          <a:p>
            <a:pPr marL="342900" lvl="0" indent="-342900" algn="l" rtl="0">
              <a:spcBef>
                <a:spcPts val="400"/>
              </a:spcBef>
              <a:spcAft>
                <a:spcPts val="0"/>
              </a:spcAft>
              <a:buClr>
                <a:srgbClr val="344447"/>
              </a:buClr>
              <a:buSzPts val="2000"/>
              <a:buChar char="•"/>
            </a:pPr>
            <a:r>
              <a:rPr lang="en-US"/>
              <a:t>Omogočajo zagon strokov z enim končnim opravilom</a:t>
            </a:r>
            <a:endParaRPr/>
          </a:p>
          <a:p>
            <a:pPr marL="742950" lvl="1" indent="-285750" algn="l" rtl="0">
              <a:spcBef>
                <a:spcPts val="360"/>
              </a:spcBef>
              <a:spcAft>
                <a:spcPts val="0"/>
              </a:spcAft>
              <a:buClr>
                <a:srgbClr val="344447"/>
              </a:buClr>
              <a:buSzPts val="1800"/>
              <a:buChar char="–"/>
            </a:pPr>
            <a:r>
              <a:rPr lang="en-US"/>
              <a:t>Primer: prenos in obdelava končne množice podatkov</a:t>
            </a:r>
            <a:endParaRPr/>
          </a:p>
        </p:txBody>
      </p:sp>
      <p:pic>
        <p:nvPicPr>
          <p:cNvPr id="1252" name="Google Shape;1252;g94c9480fe8_1_669"/>
          <p:cNvPicPr preferRelativeResize="0"/>
          <p:nvPr/>
        </p:nvPicPr>
        <p:blipFill rotWithShape="1">
          <a:blip r:embed="rId4">
            <a:alphaModFix/>
          </a:blip>
          <a:srcRect/>
          <a:stretch/>
        </p:blipFill>
        <p:spPr>
          <a:xfrm>
            <a:off x="1998961" y="2175526"/>
            <a:ext cx="5146077" cy="3163827"/>
          </a:xfrm>
          <a:prstGeom prst="rect">
            <a:avLst/>
          </a:prstGeom>
          <a:noFill/>
          <a:ln>
            <a:noFill/>
          </a:ln>
        </p:spPr>
      </p:pic>
      <p:sp>
        <p:nvSpPr>
          <p:cNvPr id="1253" name="Google Shape;1253;g94c9480fe8_1_669"/>
          <p:cNvSpPr txBox="1"/>
          <p:nvPr/>
        </p:nvSpPr>
        <p:spPr>
          <a:xfrm>
            <a:off x="1998961"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96320db41e_0_21"/>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Nasveti</a:t>
            </a:r>
            <a:endParaRPr/>
          </a:p>
        </p:txBody>
      </p:sp>
      <p:sp>
        <p:nvSpPr>
          <p:cNvPr id="1270" name="Google Shape;1270;g96320db41e_0_2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163</a:t>
            </a:fld>
            <a:endParaRPr/>
          </a:p>
        </p:txBody>
      </p:sp>
      <p:sp>
        <p:nvSpPr>
          <p:cNvPr id="1271" name="Google Shape;1271;g96320db41e_0_21"/>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Web UI (Dashboard)</a:t>
            </a:r>
            <a:endParaRPr/>
          </a:p>
          <a:p>
            <a:pPr marL="457200" lvl="0" indent="-355600" algn="l" rtl="0">
              <a:spcBef>
                <a:spcPts val="0"/>
              </a:spcBef>
              <a:spcAft>
                <a:spcPts val="0"/>
              </a:spcAft>
              <a:buSzPts val="2000"/>
              <a:buChar char="•"/>
            </a:pPr>
            <a:r>
              <a:rPr lang="en-US" u="sng">
                <a:solidFill>
                  <a:schemeClr val="hlink"/>
                </a:solidFill>
                <a:hlinkClick r:id="rId4"/>
              </a:rPr>
              <a:t>Connect a Front End to a Back End Using a Service</a:t>
            </a:r>
            <a:endParaRPr/>
          </a:p>
          <a:p>
            <a:pPr marL="457200" lvl="0" indent="-355600" algn="l" rtl="0">
              <a:spcBef>
                <a:spcPts val="0"/>
              </a:spcBef>
              <a:spcAft>
                <a:spcPts val="0"/>
              </a:spcAft>
              <a:buSzPts val="2000"/>
              <a:buChar char="•"/>
            </a:pPr>
            <a:r>
              <a:rPr lang="en-US" u="sng">
                <a:solidFill>
                  <a:schemeClr val="hlink"/>
                </a:solidFill>
                <a:hlinkClick r:id="rId5"/>
              </a:rPr>
              <a:t>Unofficial Kubernetes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0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164</a:t>
            </a:fld>
            <a:endParaRPr/>
          </a:p>
        </p:txBody>
      </p:sp>
      <p:sp>
        <p:nvSpPr>
          <p:cNvPr id="1277" name="Google Shape;1277;p102"/>
          <p:cNvSpPr txBox="1">
            <a:spLocks noGrp="1"/>
          </p:cNvSpPr>
          <p:nvPr>
            <p:ph type="ctrTitle"/>
          </p:nvPr>
        </p:nvSpPr>
        <p:spPr>
          <a:xfrm>
            <a:off x="322884" y="1346870"/>
            <a:ext cx="8397228" cy="1465252"/>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Clr>
                <a:srgbClr val="344447"/>
              </a:buClr>
              <a:buSzPts val="4400"/>
              <a:buFont typeface="Tahoma"/>
              <a:buNone/>
            </a:pPr>
            <a:r>
              <a:rPr lang="en-US"/>
              <a:t>Vabljeni k sodelovanju!</a:t>
            </a:r>
            <a:endParaRPr/>
          </a:p>
        </p:txBody>
      </p:sp>
      <p:sp>
        <p:nvSpPr>
          <p:cNvPr id="1278" name="Google Shape;1278;p102"/>
          <p:cNvSpPr txBox="1">
            <a:spLocks noGrp="1"/>
          </p:cNvSpPr>
          <p:nvPr>
            <p:ph type="subTitle" idx="1"/>
          </p:nvPr>
        </p:nvSpPr>
        <p:spPr>
          <a:xfrm>
            <a:off x="326561" y="2816843"/>
            <a:ext cx="8389316" cy="217246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344447"/>
              </a:buClr>
              <a:buSzPts val="2000"/>
              <a:buNone/>
            </a:pPr>
            <a:r>
              <a:rPr lang="en-US" u="sng">
                <a:solidFill>
                  <a:schemeClr val="hlink"/>
                </a:solidFill>
                <a:hlinkClick r:id="rId3"/>
              </a:rPr>
              <a:t>info@ltfe.org</a:t>
            </a:r>
            <a:endParaRPr/>
          </a:p>
          <a:p>
            <a:pPr marL="0" lvl="0" indent="0" algn="l" rtl="0">
              <a:lnSpc>
                <a:spcPct val="100000"/>
              </a:lnSpc>
              <a:spcBef>
                <a:spcPts val="400"/>
              </a:spcBef>
              <a:spcAft>
                <a:spcPts val="0"/>
              </a:spcAft>
              <a:buClr>
                <a:srgbClr val="344447"/>
              </a:buClr>
              <a:buSzPts val="2000"/>
              <a:buNone/>
            </a:pPr>
            <a:r>
              <a:rPr lang="en-US"/>
              <a:t>+386 1 476 8988</a:t>
            </a:r>
            <a:endParaRPr/>
          </a:p>
          <a:p>
            <a:pPr marL="0" lvl="0" indent="0" algn="l" rtl="0">
              <a:lnSpc>
                <a:spcPct val="100000"/>
              </a:lnSpc>
              <a:spcBef>
                <a:spcPts val="400"/>
              </a:spcBef>
              <a:spcAft>
                <a:spcPts val="0"/>
              </a:spcAft>
              <a:buClr>
                <a:srgbClr val="344447"/>
              </a:buClr>
              <a:buSzPts val="2000"/>
              <a:buNone/>
            </a:pPr>
            <a:r>
              <a:rPr lang="en-US" u="sng">
                <a:solidFill>
                  <a:schemeClr val="hlink"/>
                </a:solidFill>
                <a:hlinkClick r:id="rId4"/>
              </a:rPr>
              <a:t>www.ltfe.org</a:t>
            </a:r>
            <a:r>
              <a:rPr lang="en-US"/>
              <a:t> </a:t>
            </a:r>
            <a:endParaRPr/>
          </a:p>
          <a:p>
            <a:pPr marL="0" lvl="0" indent="0" algn="l" rtl="0">
              <a:lnSpc>
                <a:spcPct val="100000"/>
              </a:lnSpc>
              <a:spcBef>
                <a:spcPts val="400"/>
              </a:spcBef>
              <a:spcAft>
                <a:spcPts val="0"/>
              </a:spcAft>
              <a:buClr>
                <a:srgbClr val="344447"/>
              </a:buClr>
              <a:buSzPts val="2000"/>
              <a:buNone/>
            </a:pPr>
            <a:endParaRPr/>
          </a:p>
        </p:txBody>
      </p:sp>
      <p:pic>
        <p:nvPicPr>
          <p:cNvPr id="1279" name="Google Shape;1279;p102"/>
          <p:cNvPicPr preferRelativeResize="0"/>
          <p:nvPr/>
        </p:nvPicPr>
        <p:blipFill rotWithShape="1">
          <a:blip r:embed="rId5">
            <a:alphaModFix/>
          </a:blip>
          <a:srcRect/>
          <a:stretch/>
        </p:blipFill>
        <p:spPr>
          <a:xfrm>
            <a:off x="3251916" y="2890564"/>
            <a:ext cx="4957254" cy="16524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E251-DD57-4B0D-A19D-361F3438F73C}"/>
              </a:ext>
            </a:extLst>
          </p:cNvPr>
          <p:cNvSpPr>
            <a:spLocks noGrp="1"/>
          </p:cNvSpPr>
          <p:nvPr>
            <p:ph type="title"/>
          </p:nvPr>
        </p:nvSpPr>
        <p:spPr/>
        <p:txBody>
          <a:bodyPr/>
          <a:lstStyle/>
          <a:p>
            <a:r>
              <a:rPr lang="en-US" dirty="0"/>
              <a:t>Installing Docker</a:t>
            </a:r>
            <a:endParaRPr lang="en-SI" dirty="0"/>
          </a:p>
        </p:txBody>
      </p:sp>
      <p:sp>
        <p:nvSpPr>
          <p:cNvPr id="3" name="Slide Number Placeholder 2">
            <a:extLst>
              <a:ext uri="{FF2B5EF4-FFF2-40B4-BE49-F238E27FC236}">
                <a16:creationId xmlns:a16="http://schemas.microsoft.com/office/drawing/2014/main" id="{32359D40-7177-240D-2906-4D98AD538D9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a:t>
            </a:fld>
            <a:endParaRPr lang="en-US"/>
          </a:p>
        </p:txBody>
      </p:sp>
      <p:sp>
        <p:nvSpPr>
          <p:cNvPr id="4" name="Text Placeholder 3">
            <a:extLst>
              <a:ext uri="{FF2B5EF4-FFF2-40B4-BE49-F238E27FC236}">
                <a16:creationId xmlns:a16="http://schemas.microsoft.com/office/drawing/2014/main" id="{9C5B9716-DB59-17C6-04EE-84984122936E}"/>
              </a:ext>
            </a:extLst>
          </p:cNvPr>
          <p:cNvSpPr>
            <a:spLocks noGrp="1"/>
          </p:cNvSpPr>
          <p:nvPr>
            <p:ph type="body" idx="1"/>
          </p:nvPr>
        </p:nvSpPr>
        <p:spPr/>
        <p:txBody>
          <a:bodyPr/>
          <a:lstStyle/>
          <a:p>
            <a:r>
              <a:rPr lang="en-US" dirty="0">
                <a:hlinkClick r:id="rId2"/>
              </a:rPr>
              <a:t>Docker Desktop</a:t>
            </a:r>
            <a:r>
              <a:rPr lang="en-US" dirty="0"/>
              <a:t> - Docker Desktop is an easy-to-install application for your Mac or Windows environment that enables you to build and share containerized applications and microservices.</a:t>
            </a:r>
          </a:p>
          <a:p>
            <a:r>
              <a:rPr lang="en-US" dirty="0"/>
              <a:t>Docker Engine - Docker Engine is an open source containerization technology for building and containerizing your applications. Docker Engine acts as a client-server application with:</a:t>
            </a:r>
          </a:p>
          <a:p>
            <a:pPr lvl="1">
              <a:buFont typeface="+mj-lt"/>
              <a:buAutoNum type="arabicPeriod"/>
            </a:pPr>
            <a:r>
              <a:rPr lang="en-US" dirty="0">
                <a:hlinkClick r:id="rId3"/>
              </a:rPr>
              <a:t>Install Docker Engine on Ubuntu</a:t>
            </a:r>
            <a:endParaRPr lang="en-US" dirty="0"/>
          </a:p>
          <a:p>
            <a:pPr lvl="1">
              <a:buFont typeface="+mj-lt"/>
              <a:buAutoNum type="arabicPeriod"/>
            </a:pPr>
            <a:r>
              <a:rPr lang="en-US" dirty="0">
                <a:hlinkClick r:id="rId4"/>
              </a:rPr>
              <a:t>Post-installation steps for Linux</a:t>
            </a:r>
            <a:endParaRPr lang="en-US" dirty="0"/>
          </a:p>
          <a:p>
            <a:pPr lvl="2">
              <a:buFont typeface="+mj-lt"/>
              <a:buAutoNum type="arabicPeriod"/>
            </a:pPr>
            <a:r>
              <a:rPr lang="en-US" dirty="0"/>
              <a:t>[Optional] Manage Docker as a non-root user -&gt; Security risks!</a:t>
            </a:r>
          </a:p>
          <a:p>
            <a:pPr lvl="2">
              <a:buFont typeface="+mj-lt"/>
              <a:buAutoNum type="arabicPeriod"/>
            </a:pPr>
            <a:r>
              <a:rPr lang="en-US" dirty="0"/>
              <a:t>Configure Docker to start on boot</a:t>
            </a:r>
          </a:p>
          <a:p>
            <a:r>
              <a:rPr lang="en-US" dirty="0"/>
              <a:t>Verifying your Docker setup: </a:t>
            </a:r>
            <a:r>
              <a:rPr lang="en-US" sz="1600" i="1" dirty="0">
                <a:highlight>
                  <a:srgbClr val="C0C0C0"/>
                </a:highlight>
              </a:rPr>
              <a:t>docker version</a:t>
            </a:r>
            <a:endParaRPr lang="en-US" i="1" dirty="0">
              <a:highlight>
                <a:srgbClr val="C0C0C0"/>
              </a:highlight>
            </a:endParaRPr>
          </a:p>
        </p:txBody>
      </p:sp>
    </p:spTree>
    <p:extLst>
      <p:ext uri="{BB962C8B-B14F-4D97-AF65-F5344CB8AC3E}">
        <p14:creationId xmlns:p14="http://schemas.microsoft.com/office/powerpoint/2010/main" val="189109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08A0-45DD-CCEA-5420-69FADC633430}"/>
              </a:ext>
            </a:extLst>
          </p:cNvPr>
          <p:cNvSpPr>
            <a:spLocks noGrp="1"/>
          </p:cNvSpPr>
          <p:nvPr>
            <p:ph type="title"/>
          </p:nvPr>
        </p:nvSpPr>
        <p:spPr/>
        <p:txBody>
          <a:bodyPr/>
          <a:lstStyle/>
          <a:p>
            <a:r>
              <a:rPr lang="en-US" dirty="0"/>
              <a:t>Running Hello World in a container</a:t>
            </a:r>
            <a:endParaRPr lang="en-SI" dirty="0"/>
          </a:p>
        </p:txBody>
      </p:sp>
      <p:sp>
        <p:nvSpPr>
          <p:cNvPr id="3" name="Slide Number Placeholder 2">
            <a:extLst>
              <a:ext uri="{FF2B5EF4-FFF2-40B4-BE49-F238E27FC236}">
                <a16:creationId xmlns:a16="http://schemas.microsoft.com/office/drawing/2014/main" id="{C9065198-AA86-183D-604F-B9D3216C739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a:t>
            </a:fld>
            <a:endParaRPr lang="en-US"/>
          </a:p>
        </p:txBody>
      </p:sp>
      <p:sp>
        <p:nvSpPr>
          <p:cNvPr id="4" name="Text Placeholder 3">
            <a:extLst>
              <a:ext uri="{FF2B5EF4-FFF2-40B4-BE49-F238E27FC236}">
                <a16:creationId xmlns:a16="http://schemas.microsoft.com/office/drawing/2014/main" id="{3B3A3F52-85EC-DCA0-0830-6B936696759A}"/>
              </a:ext>
            </a:extLst>
          </p:cNvPr>
          <p:cNvSpPr>
            <a:spLocks noGrp="1"/>
          </p:cNvSpPr>
          <p:nvPr>
            <p:ph type="body" idx="1"/>
          </p:nvPr>
        </p:nvSpPr>
        <p:spPr/>
        <p:txBody>
          <a:bodyPr/>
          <a:lstStyle/>
          <a:p>
            <a:r>
              <a:rPr lang="en-US" dirty="0"/>
              <a:t>And Docker images can be packaged to run on any computer that supports Docker, which makes the app completely portable — </a:t>
            </a:r>
            <a:r>
              <a:rPr lang="en-US" b="1" dirty="0"/>
              <a:t>portability is one of Docker’s key benefits</a:t>
            </a:r>
            <a:r>
              <a:rPr lang="en-US" dirty="0"/>
              <a:t>.</a:t>
            </a:r>
          </a:p>
          <a:p>
            <a:r>
              <a:rPr lang="en-US" dirty="0"/>
              <a:t>Example: Running multiple NGINX instances</a:t>
            </a:r>
          </a:p>
          <a:p>
            <a:r>
              <a:rPr lang="en-US" dirty="0"/>
              <a:t>About Docker Company</a:t>
            </a:r>
          </a:p>
          <a:p>
            <a:pPr marL="101600" indent="0">
              <a:buNone/>
            </a:pPr>
            <a:endParaRPr lang="en-US" dirty="0"/>
          </a:p>
          <a:p>
            <a:endParaRPr lang="en-SI" dirty="0"/>
          </a:p>
        </p:txBody>
      </p:sp>
    </p:spTree>
    <p:extLst>
      <p:ext uri="{BB962C8B-B14F-4D97-AF65-F5344CB8AC3E}">
        <p14:creationId xmlns:p14="http://schemas.microsoft.com/office/powerpoint/2010/main" val="2244067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lh3.googleusercontent.com/9yD1OJouFUQ4nnmIZljAVNJfRPVX3_3SbLgL-dDV8N0onfMDwcOA88fQ_JDzZnqepLif7XUgKL6mum0iuX1VFZTkcjbNjEx12q_4gs8X-cflEz4RRhSWDIoyEGLq_38Kxc60mFk">
            <a:extLst>
              <a:ext uri="{FF2B5EF4-FFF2-40B4-BE49-F238E27FC236}">
                <a16:creationId xmlns:a16="http://schemas.microsoft.com/office/drawing/2014/main" id="{7502CB86-D7F7-DE26-A7BF-61859CA62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975" y="2710516"/>
            <a:ext cx="3759256" cy="23471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6.googleusercontent.com/mlBsypI1N3g9hFa5oq4a5UiDWQqxmLHj8MkGz_1JrrUtsk5tRp4s9_FNRXfsxiJUqJTKTxFiQzUamNwBgdmc0c5lP-WHC7FABxOPt7eEBvx2uLulRSYqEbmfzes2DYSxvKh13n8">
            <a:extLst>
              <a:ext uri="{FF2B5EF4-FFF2-40B4-BE49-F238E27FC236}">
                <a16:creationId xmlns:a16="http://schemas.microsoft.com/office/drawing/2014/main" id="{18BD9C1D-A512-CC6E-449F-301655DB40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864" y="2907567"/>
            <a:ext cx="4713028" cy="23712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172B3A-D3BF-9C33-9CFB-168C9133B4C5}"/>
              </a:ext>
            </a:extLst>
          </p:cNvPr>
          <p:cNvSpPr>
            <a:spLocks noGrp="1"/>
          </p:cNvSpPr>
          <p:nvPr>
            <p:ph type="title"/>
          </p:nvPr>
        </p:nvSpPr>
        <p:spPr/>
        <p:txBody>
          <a:bodyPr/>
          <a:lstStyle/>
          <a:p>
            <a:r>
              <a:rPr lang="en-US" dirty="0"/>
              <a:t>Docker Architecture</a:t>
            </a:r>
            <a:endParaRPr lang="en-SI" dirty="0"/>
          </a:p>
        </p:txBody>
      </p:sp>
      <p:sp>
        <p:nvSpPr>
          <p:cNvPr id="3" name="Slide Number Placeholder 2">
            <a:extLst>
              <a:ext uri="{FF2B5EF4-FFF2-40B4-BE49-F238E27FC236}">
                <a16:creationId xmlns:a16="http://schemas.microsoft.com/office/drawing/2014/main" id="{D3AD4422-762A-86B2-600F-8A79F2D9D33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a:t>
            </a:fld>
            <a:endParaRPr lang="en-US"/>
          </a:p>
        </p:txBody>
      </p:sp>
      <p:sp>
        <p:nvSpPr>
          <p:cNvPr id="4" name="Text Placeholder 3">
            <a:extLst>
              <a:ext uri="{FF2B5EF4-FFF2-40B4-BE49-F238E27FC236}">
                <a16:creationId xmlns:a16="http://schemas.microsoft.com/office/drawing/2014/main" id="{4E56C468-3310-D2A2-9FAC-826234F32129}"/>
              </a:ext>
            </a:extLst>
          </p:cNvPr>
          <p:cNvSpPr>
            <a:spLocks noGrp="1"/>
          </p:cNvSpPr>
          <p:nvPr>
            <p:ph type="body" idx="1"/>
          </p:nvPr>
        </p:nvSpPr>
        <p:spPr>
          <a:xfrm>
            <a:off x="118769" y="878473"/>
            <a:ext cx="8118603" cy="3958053"/>
          </a:xfrm>
        </p:spPr>
        <p:txBody>
          <a:bodyPr/>
          <a:lstStyle/>
          <a:p>
            <a:r>
              <a:rPr lang="en-US" dirty="0"/>
              <a:t>Docker is written in the </a:t>
            </a:r>
            <a:r>
              <a:rPr lang="en-US" b="1" dirty="0"/>
              <a:t>Go programming language </a:t>
            </a:r>
            <a:r>
              <a:rPr lang="en-US" dirty="0"/>
              <a:t>and takes advantage of several features of the </a:t>
            </a:r>
            <a:r>
              <a:rPr lang="en-US" b="1" dirty="0"/>
              <a:t>Linux kernel</a:t>
            </a:r>
            <a:r>
              <a:rPr lang="en-US" dirty="0"/>
              <a:t> to deliver its functionality.</a:t>
            </a:r>
          </a:p>
          <a:p>
            <a:r>
              <a:rPr lang="en-US" dirty="0"/>
              <a:t>Uses a technology called namespaces to provide the isolated workspace called the container.</a:t>
            </a:r>
          </a:p>
          <a:p>
            <a:r>
              <a:rPr lang="en-US" dirty="0"/>
              <a:t>Docker uses a </a:t>
            </a:r>
            <a:r>
              <a:rPr lang="en-US" b="1" dirty="0"/>
              <a:t>client-server architecture</a:t>
            </a:r>
            <a:r>
              <a:rPr lang="en-US" dirty="0"/>
              <a:t>.</a:t>
            </a:r>
            <a:endParaRPr lang="en-SI" dirty="0"/>
          </a:p>
        </p:txBody>
      </p:sp>
      <p:sp>
        <p:nvSpPr>
          <p:cNvPr id="6" name="Pravokotnik 5">
            <a:extLst>
              <a:ext uri="{FF2B5EF4-FFF2-40B4-BE49-F238E27FC236}">
                <a16:creationId xmlns:a16="http://schemas.microsoft.com/office/drawing/2014/main" id="{3D6CCDA8-1347-79F2-A33D-6087A3966DBB}"/>
              </a:ext>
            </a:extLst>
          </p:cNvPr>
          <p:cNvSpPr/>
          <p:nvPr/>
        </p:nvSpPr>
        <p:spPr>
          <a:xfrm>
            <a:off x="2735138" y="5278809"/>
            <a:ext cx="4886346" cy="246221"/>
          </a:xfrm>
          <a:prstGeom prst="rect">
            <a:avLst/>
          </a:prstGeom>
        </p:spPr>
        <p:txBody>
          <a:bodyPr wrap="square">
            <a:spAutoFit/>
          </a:bodyPr>
          <a:lstStyle/>
          <a:p>
            <a:r>
              <a:rPr lang="en-US" sz="1000" dirty="0">
                <a:solidFill>
                  <a:schemeClr val="bg1">
                    <a:lumMod val="50000"/>
                  </a:schemeClr>
                </a:solidFill>
              </a:rPr>
              <a:t>Source: https://docs.docker.com/get-started/overview/</a:t>
            </a:r>
          </a:p>
        </p:txBody>
      </p:sp>
    </p:spTree>
    <p:extLst>
      <p:ext uri="{BB962C8B-B14F-4D97-AF65-F5344CB8AC3E}">
        <p14:creationId xmlns:p14="http://schemas.microsoft.com/office/powerpoint/2010/main" val="119763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
          <p:cNvSpPr txBox="1">
            <a:spLocks noGrp="1"/>
          </p:cNvSpPr>
          <p:nvPr>
            <p:ph type="sldNum" idx="4294967295"/>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a:t>
            </a:fld>
            <a:endParaRPr/>
          </a:p>
        </p:txBody>
      </p:sp>
      <p:sp>
        <p:nvSpPr>
          <p:cNvPr id="249" name="Google Shape;249;p2"/>
          <p:cNvSpPr txBox="1">
            <a:spLocks noGrp="1"/>
          </p:cNvSpPr>
          <p:nvPr>
            <p:ph type="title" idx="4294967295"/>
          </p:nvPr>
        </p:nvSpPr>
        <p:spPr>
          <a:xfrm>
            <a:off x="360669" y="381520"/>
            <a:ext cx="8229600" cy="952500"/>
          </a:xfrm>
          <a:prstGeom prst="rect">
            <a:avLst/>
          </a:prstGeom>
          <a:noFill/>
          <a:ln>
            <a:noFill/>
          </a:ln>
        </p:spPr>
        <p:txBody>
          <a:bodyPr spcFirstLastPara="1" wrap="square" lIns="91425" tIns="45700" rIns="91425" bIns="45700" anchor="t" anchorCtr="0">
            <a:noAutofit/>
          </a:bodyPr>
          <a:lstStyle/>
          <a:p>
            <a:pPr marL="0" lvl="0" indent="0" algn="l" rtl="0">
              <a:lnSpc>
                <a:spcPct val="107142"/>
              </a:lnSpc>
              <a:spcBef>
                <a:spcPts val="0"/>
              </a:spcBef>
              <a:spcAft>
                <a:spcPts val="0"/>
              </a:spcAft>
              <a:buClr>
                <a:srgbClr val="344447"/>
              </a:buClr>
              <a:buSzPts val="2800"/>
              <a:buFont typeface="Tahoma"/>
              <a:buNone/>
            </a:pPr>
            <a:r>
              <a:rPr lang="en-US"/>
              <a:t>AVTORSKE PRAVICE GRADIVA</a:t>
            </a:r>
            <a:endParaRPr/>
          </a:p>
        </p:txBody>
      </p:sp>
      <p:sp>
        <p:nvSpPr>
          <p:cNvPr id="250" name="Google Shape;250;p2"/>
          <p:cNvSpPr txBox="1">
            <a:spLocks noGrp="1"/>
          </p:cNvSpPr>
          <p:nvPr>
            <p:ph type="body" idx="4294967295"/>
          </p:nvPr>
        </p:nvSpPr>
        <p:spPr>
          <a:xfrm>
            <a:off x="214313" y="892969"/>
            <a:ext cx="8678862" cy="452688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344447"/>
              </a:buClr>
              <a:buSzPts val="2000"/>
              <a:buNone/>
            </a:pPr>
            <a:endParaRPr/>
          </a:p>
          <a:p>
            <a:pPr marL="0" lvl="0" indent="0" algn="l" rtl="0">
              <a:spcBef>
                <a:spcPts val="400"/>
              </a:spcBef>
              <a:spcAft>
                <a:spcPts val="0"/>
              </a:spcAft>
              <a:buClr>
                <a:srgbClr val="344447"/>
              </a:buClr>
              <a:buSzPts val="2000"/>
              <a:buNone/>
            </a:pPr>
            <a:r>
              <a:rPr lang="en-US"/>
              <a:t>Vsa gradiva usposabljanja Docker &amp; Kubernetes, september 2020 (predavanja, demonstracije, vaje), so last Univerze v Ljubljani, Fakultete za elektrotehniko (UL FE).</a:t>
            </a:r>
            <a:endParaRPr/>
          </a:p>
          <a:p>
            <a:pPr marL="0" lvl="0" indent="0" algn="l" rtl="0">
              <a:spcBef>
                <a:spcPts val="400"/>
              </a:spcBef>
              <a:spcAft>
                <a:spcPts val="0"/>
              </a:spcAft>
              <a:buClr>
                <a:srgbClr val="344447"/>
              </a:buClr>
              <a:buSzPts val="2000"/>
              <a:buNone/>
            </a:pPr>
            <a:endParaRPr/>
          </a:p>
          <a:p>
            <a:pPr marL="742950" lvl="1" indent="-285750" algn="l" rtl="0">
              <a:spcBef>
                <a:spcPts val="400"/>
              </a:spcBef>
              <a:spcAft>
                <a:spcPts val="0"/>
              </a:spcAft>
              <a:buClr>
                <a:srgbClr val="344447"/>
              </a:buClr>
              <a:buSzPts val="1800"/>
              <a:buFont typeface="Arial"/>
              <a:buChar char="•"/>
            </a:pPr>
            <a:r>
              <a:rPr lang="en-US"/>
              <a:t>U</a:t>
            </a:r>
            <a:r>
              <a:rPr lang="en-US" sz="1800"/>
              <a:t>poraba je dovoljena izključno v okviru usposabljanja. </a:t>
            </a:r>
            <a:endParaRPr/>
          </a:p>
          <a:p>
            <a:pPr marL="742950" lvl="1" indent="-285750" algn="l" rtl="0">
              <a:spcBef>
                <a:spcPts val="400"/>
              </a:spcBef>
              <a:spcAft>
                <a:spcPts val="0"/>
              </a:spcAft>
              <a:buClr>
                <a:srgbClr val="344447"/>
              </a:buClr>
              <a:buSzPts val="1800"/>
              <a:buFont typeface="Arial"/>
              <a:buChar char="•"/>
            </a:pPr>
            <a:r>
              <a:rPr lang="en-US"/>
              <a:t>N</a:t>
            </a:r>
            <a:r>
              <a:rPr lang="en-US" sz="1800"/>
              <a:t>oben del gradiva ne sme biti reproduciran, shranjen ali prepisan v katerikoli obliki oziroma na katerikoli način (elektronsko, mehansko, s fotokopiranjem, snemanjem) brez predhodnega pisnega </a:t>
            </a:r>
            <a:r>
              <a:rPr lang="en-US"/>
              <a:t>do</a:t>
            </a:r>
            <a:r>
              <a:rPr lang="en-US" sz="1800"/>
              <a:t>voljenja.</a:t>
            </a:r>
            <a:endParaRPr/>
          </a:p>
          <a:p>
            <a:pPr marL="0" lvl="0" indent="0" algn="l" rtl="0">
              <a:spcBef>
                <a:spcPts val="400"/>
              </a:spcBef>
              <a:spcAft>
                <a:spcPts val="0"/>
              </a:spcAft>
              <a:buClr>
                <a:srgbClr val="344447"/>
              </a:buClr>
              <a:buSzPts val="2000"/>
              <a:buNone/>
            </a:pPr>
            <a:endParaRPr/>
          </a:p>
          <a:p>
            <a:pPr marL="0" lvl="0" indent="0" algn="l" rtl="0">
              <a:spcBef>
                <a:spcPts val="400"/>
              </a:spcBef>
              <a:spcAft>
                <a:spcPts val="0"/>
              </a:spcAft>
              <a:buClr>
                <a:srgbClr val="344447"/>
              </a:buClr>
              <a:buSzPts val="2000"/>
              <a:buNone/>
            </a:pPr>
            <a:r>
              <a:rPr lang="en-US"/>
              <a:t>Vse pravice pridržane. © september 2020, UL FE.</a:t>
            </a:r>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37390-C2C2-26FB-BE1D-6F63F0E48A6D}"/>
              </a:ext>
            </a:extLst>
          </p:cNvPr>
          <p:cNvPicPr>
            <a:picLocks noChangeAspect="1"/>
          </p:cNvPicPr>
          <p:nvPr/>
        </p:nvPicPr>
        <p:blipFill>
          <a:blip r:embed="rId2"/>
          <a:stretch>
            <a:fillRect/>
          </a:stretch>
        </p:blipFill>
        <p:spPr>
          <a:xfrm>
            <a:off x="5564777" y="880594"/>
            <a:ext cx="3579223" cy="3328743"/>
          </a:xfrm>
          <a:prstGeom prst="rect">
            <a:avLst/>
          </a:prstGeom>
        </p:spPr>
      </p:pic>
      <p:sp>
        <p:nvSpPr>
          <p:cNvPr id="3" name="Slide Number Placeholder 2">
            <a:extLst>
              <a:ext uri="{FF2B5EF4-FFF2-40B4-BE49-F238E27FC236}">
                <a16:creationId xmlns:a16="http://schemas.microsoft.com/office/drawing/2014/main" id="{AAEB76CD-B59A-8C11-4868-6C96122AFAA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20</a:t>
            </a:fld>
            <a:endParaRPr lang="en-US"/>
          </a:p>
        </p:txBody>
      </p:sp>
      <p:sp>
        <p:nvSpPr>
          <p:cNvPr id="4" name="Text Placeholder 3">
            <a:extLst>
              <a:ext uri="{FF2B5EF4-FFF2-40B4-BE49-F238E27FC236}">
                <a16:creationId xmlns:a16="http://schemas.microsoft.com/office/drawing/2014/main" id="{D32DFA9E-DE76-6CDB-2467-EDCD5E44024F}"/>
              </a:ext>
            </a:extLst>
          </p:cNvPr>
          <p:cNvSpPr>
            <a:spLocks noGrp="1"/>
          </p:cNvSpPr>
          <p:nvPr>
            <p:ph type="body" idx="1"/>
          </p:nvPr>
        </p:nvSpPr>
        <p:spPr>
          <a:xfrm>
            <a:off x="355602" y="383178"/>
            <a:ext cx="5209176" cy="4679776"/>
          </a:xfrm>
        </p:spPr>
        <p:txBody>
          <a:bodyPr/>
          <a:lstStyle/>
          <a:p>
            <a:r>
              <a:rPr lang="en-US" dirty="0"/>
              <a:t>The </a:t>
            </a:r>
            <a:r>
              <a:rPr lang="en-US" b="1" dirty="0"/>
              <a:t>runtime</a:t>
            </a:r>
            <a:r>
              <a:rPr lang="en-US" dirty="0"/>
              <a:t> operates at the lowest level and is responsible for starting and stopping containers:</a:t>
            </a:r>
          </a:p>
          <a:p>
            <a:pPr lvl="1"/>
            <a:r>
              <a:rPr lang="en-US" dirty="0"/>
              <a:t>The low-level runtime is called </a:t>
            </a:r>
            <a:r>
              <a:rPr lang="en-US" b="1" dirty="0" err="1"/>
              <a:t>runc</a:t>
            </a:r>
            <a:endParaRPr lang="en-US" b="1" dirty="0"/>
          </a:p>
          <a:p>
            <a:pPr lvl="1"/>
            <a:r>
              <a:rPr lang="en-US" dirty="0"/>
              <a:t>The higher-level runtime is called </a:t>
            </a:r>
            <a:r>
              <a:rPr lang="en-US" b="1" dirty="0" err="1"/>
              <a:t>containerd</a:t>
            </a:r>
            <a:endParaRPr lang="en-US" b="1" dirty="0"/>
          </a:p>
          <a:p>
            <a:r>
              <a:rPr lang="en-US" dirty="0"/>
              <a:t>The Docker daemon (</a:t>
            </a:r>
            <a:r>
              <a:rPr lang="en-US" b="1" dirty="0" err="1"/>
              <a:t>dockerd</a:t>
            </a:r>
            <a:r>
              <a:rPr lang="en-US" dirty="0"/>
              <a:t>) sits above </a:t>
            </a:r>
            <a:r>
              <a:rPr lang="en-US" dirty="0" err="1"/>
              <a:t>containerd</a:t>
            </a:r>
            <a:r>
              <a:rPr lang="en-US" dirty="0"/>
              <a:t> and performs higher-level tasks</a:t>
            </a:r>
          </a:p>
          <a:p>
            <a:r>
              <a:rPr lang="en-US" dirty="0"/>
              <a:t>Docker also has native support for managing clusters of nodes running Docker.</a:t>
            </a:r>
            <a:endParaRPr lang="en-SI" dirty="0"/>
          </a:p>
        </p:txBody>
      </p:sp>
      <p:sp>
        <p:nvSpPr>
          <p:cNvPr id="12" name="Pravokotnik 5">
            <a:extLst>
              <a:ext uri="{FF2B5EF4-FFF2-40B4-BE49-F238E27FC236}">
                <a16:creationId xmlns:a16="http://schemas.microsoft.com/office/drawing/2014/main" id="{463EBE2D-D1E5-8C13-E9DD-175F406AD9CE}"/>
              </a:ext>
            </a:extLst>
          </p:cNvPr>
          <p:cNvSpPr/>
          <p:nvPr/>
        </p:nvSpPr>
        <p:spPr>
          <a:xfrm>
            <a:off x="6175024" y="4209337"/>
            <a:ext cx="4886346"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355243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AD9F9-3E8F-154F-79B6-FD4DD5B79C3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21</a:t>
            </a:fld>
            <a:endParaRPr lang="en-US"/>
          </a:p>
        </p:txBody>
      </p:sp>
      <p:pic>
        <p:nvPicPr>
          <p:cNvPr id="8" name="Picture 7">
            <a:extLst>
              <a:ext uri="{FF2B5EF4-FFF2-40B4-BE49-F238E27FC236}">
                <a16:creationId xmlns:a16="http://schemas.microsoft.com/office/drawing/2014/main" id="{7B956C2C-090D-A398-ABBA-FEC0DAF63043}"/>
              </a:ext>
            </a:extLst>
          </p:cNvPr>
          <p:cNvPicPr>
            <a:picLocks noChangeAspect="1"/>
          </p:cNvPicPr>
          <p:nvPr/>
        </p:nvPicPr>
        <p:blipFill>
          <a:blip r:embed="rId2"/>
          <a:stretch>
            <a:fillRect/>
          </a:stretch>
        </p:blipFill>
        <p:spPr>
          <a:xfrm>
            <a:off x="653142" y="326500"/>
            <a:ext cx="8003177" cy="4380078"/>
          </a:xfrm>
          <a:prstGeom prst="rect">
            <a:avLst/>
          </a:prstGeom>
        </p:spPr>
      </p:pic>
      <p:sp>
        <p:nvSpPr>
          <p:cNvPr id="9" name="Pravokotnik 5">
            <a:extLst>
              <a:ext uri="{FF2B5EF4-FFF2-40B4-BE49-F238E27FC236}">
                <a16:creationId xmlns:a16="http://schemas.microsoft.com/office/drawing/2014/main" id="{32665C04-41B8-CC47-F4EE-F285BCD19971}"/>
              </a:ext>
            </a:extLst>
          </p:cNvPr>
          <p:cNvSpPr/>
          <p:nvPr/>
        </p:nvSpPr>
        <p:spPr>
          <a:xfrm>
            <a:off x="2996394" y="4706578"/>
            <a:ext cx="4886346"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017276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22</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Containers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391465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CDDC-2B04-DB59-1C00-7B6088C001AC}"/>
              </a:ext>
            </a:extLst>
          </p:cNvPr>
          <p:cNvSpPr>
            <a:spLocks noGrp="1"/>
          </p:cNvSpPr>
          <p:nvPr>
            <p:ph type="title"/>
          </p:nvPr>
        </p:nvSpPr>
        <p:spPr/>
        <p:txBody>
          <a:bodyPr/>
          <a:lstStyle/>
          <a:p>
            <a:r>
              <a:rPr lang="en-US" dirty="0"/>
              <a:t>Containers History</a:t>
            </a:r>
            <a:endParaRPr lang="en-SI" dirty="0"/>
          </a:p>
        </p:txBody>
      </p:sp>
      <p:sp>
        <p:nvSpPr>
          <p:cNvPr id="3" name="Slide Number Placeholder 2">
            <a:extLst>
              <a:ext uri="{FF2B5EF4-FFF2-40B4-BE49-F238E27FC236}">
                <a16:creationId xmlns:a16="http://schemas.microsoft.com/office/drawing/2014/main" id="{CE5A4C5B-5AE2-07BB-3C08-2640320701D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23</a:t>
            </a:fld>
            <a:endParaRPr lang="en-US"/>
          </a:p>
        </p:txBody>
      </p:sp>
      <p:sp>
        <p:nvSpPr>
          <p:cNvPr id="4" name="Text Placeholder 3">
            <a:extLst>
              <a:ext uri="{FF2B5EF4-FFF2-40B4-BE49-F238E27FC236}">
                <a16:creationId xmlns:a16="http://schemas.microsoft.com/office/drawing/2014/main" id="{3850BB5C-9750-C23E-2C0C-AFEB24E69ADA}"/>
              </a:ext>
            </a:extLst>
          </p:cNvPr>
          <p:cNvSpPr>
            <a:spLocks noGrp="1"/>
          </p:cNvSpPr>
          <p:nvPr>
            <p:ph type="body" idx="1"/>
          </p:nvPr>
        </p:nvSpPr>
        <p:spPr/>
        <p:txBody>
          <a:bodyPr/>
          <a:lstStyle/>
          <a:p>
            <a:r>
              <a:rPr lang="en-US" dirty="0"/>
              <a:t>Virtual Machines</a:t>
            </a:r>
          </a:p>
          <a:p>
            <a:r>
              <a:rPr lang="en-US" dirty="0"/>
              <a:t>Linux containers</a:t>
            </a:r>
            <a:endParaRPr lang="en-SI" dirty="0"/>
          </a:p>
        </p:txBody>
      </p:sp>
      <p:pic>
        <p:nvPicPr>
          <p:cNvPr id="5" name="Slika 4">
            <a:extLst>
              <a:ext uri="{FF2B5EF4-FFF2-40B4-BE49-F238E27FC236}">
                <a16:creationId xmlns:a16="http://schemas.microsoft.com/office/drawing/2014/main" id="{38AB5D9D-DC3E-DC5E-13C9-C9B1A6EF4440}"/>
              </a:ext>
            </a:extLst>
          </p:cNvPr>
          <p:cNvPicPr>
            <a:picLocks noChangeAspect="1"/>
          </p:cNvPicPr>
          <p:nvPr/>
        </p:nvPicPr>
        <p:blipFill>
          <a:blip r:embed="rId3"/>
          <a:stretch>
            <a:fillRect/>
          </a:stretch>
        </p:blipFill>
        <p:spPr>
          <a:xfrm>
            <a:off x="254000" y="1826652"/>
            <a:ext cx="8636000" cy="3236301"/>
          </a:xfrm>
          <a:prstGeom prst="rect">
            <a:avLst/>
          </a:prstGeom>
        </p:spPr>
      </p:pic>
      <p:sp>
        <p:nvSpPr>
          <p:cNvPr id="6" name="Pravokotnik 5">
            <a:extLst>
              <a:ext uri="{FF2B5EF4-FFF2-40B4-BE49-F238E27FC236}">
                <a16:creationId xmlns:a16="http://schemas.microsoft.com/office/drawing/2014/main" id="{1A17D8F4-D1A6-988D-A539-DA4EE02B8841}"/>
              </a:ext>
            </a:extLst>
          </p:cNvPr>
          <p:cNvSpPr/>
          <p:nvPr/>
        </p:nvSpPr>
        <p:spPr>
          <a:xfrm>
            <a:off x="2319841" y="5081619"/>
            <a:ext cx="4504318" cy="246221"/>
          </a:xfrm>
          <a:prstGeom prst="rect">
            <a:avLst/>
          </a:prstGeom>
        </p:spPr>
        <p:txBody>
          <a:bodyPr wrap="square">
            <a:spAutoFit/>
          </a:bodyPr>
          <a:lstStyle/>
          <a:p>
            <a:r>
              <a:rPr lang="en-US" sz="1000" dirty="0">
                <a:solidFill>
                  <a:schemeClr val="bg1">
                    <a:lumMod val="50000"/>
                  </a:schemeClr>
                </a:solidFill>
              </a:rPr>
              <a:t>Source: https://kubernetes.io/docs/concepts/overview/what-is-kubernetes/</a:t>
            </a:r>
          </a:p>
        </p:txBody>
      </p:sp>
    </p:spTree>
    <p:extLst>
      <p:ext uri="{BB962C8B-B14F-4D97-AF65-F5344CB8AC3E}">
        <p14:creationId xmlns:p14="http://schemas.microsoft.com/office/powerpoint/2010/main" val="2610061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62E53-3E5A-71F1-BB84-87046A90EBD6}"/>
              </a:ext>
            </a:extLst>
          </p:cNvPr>
          <p:cNvSpPr>
            <a:spLocks noGrp="1"/>
          </p:cNvSpPr>
          <p:nvPr>
            <p:ph type="title"/>
          </p:nvPr>
        </p:nvSpPr>
        <p:spPr/>
        <p:txBody>
          <a:bodyPr/>
          <a:lstStyle/>
          <a:p>
            <a:r>
              <a:rPr lang="en-US" dirty="0"/>
              <a:t>Containers vs Virtual Machines</a:t>
            </a:r>
            <a:endParaRPr lang="en-SI" dirty="0"/>
          </a:p>
        </p:txBody>
      </p:sp>
      <p:sp>
        <p:nvSpPr>
          <p:cNvPr id="3" name="Slide Number Placeholder 2">
            <a:extLst>
              <a:ext uri="{FF2B5EF4-FFF2-40B4-BE49-F238E27FC236}">
                <a16:creationId xmlns:a16="http://schemas.microsoft.com/office/drawing/2014/main" id="{076BBA71-D7EE-ABDE-DD56-4A1C6C8ECFA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24</a:t>
            </a:fld>
            <a:endParaRPr lang="en-US"/>
          </a:p>
        </p:txBody>
      </p:sp>
      <p:pic>
        <p:nvPicPr>
          <p:cNvPr id="6" name="Picture 5">
            <a:extLst>
              <a:ext uri="{FF2B5EF4-FFF2-40B4-BE49-F238E27FC236}">
                <a16:creationId xmlns:a16="http://schemas.microsoft.com/office/drawing/2014/main" id="{35FEC29F-5E85-8483-E877-AC9E5E611E38}"/>
              </a:ext>
            </a:extLst>
          </p:cNvPr>
          <p:cNvPicPr>
            <a:picLocks noChangeAspect="1"/>
          </p:cNvPicPr>
          <p:nvPr/>
        </p:nvPicPr>
        <p:blipFill>
          <a:blip r:embed="rId2"/>
          <a:stretch>
            <a:fillRect/>
          </a:stretch>
        </p:blipFill>
        <p:spPr>
          <a:xfrm>
            <a:off x="696685" y="1249967"/>
            <a:ext cx="8046929" cy="3432779"/>
          </a:xfrm>
          <a:prstGeom prst="rect">
            <a:avLst/>
          </a:prstGeom>
        </p:spPr>
      </p:pic>
      <p:sp>
        <p:nvSpPr>
          <p:cNvPr id="7" name="Pravokotnik 5">
            <a:extLst>
              <a:ext uri="{FF2B5EF4-FFF2-40B4-BE49-F238E27FC236}">
                <a16:creationId xmlns:a16="http://schemas.microsoft.com/office/drawing/2014/main" id="{8367E362-4887-35CE-60F6-83D69D610793}"/>
              </a:ext>
            </a:extLst>
          </p:cNvPr>
          <p:cNvSpPr/>
          <p:nvPr/>
        </p:nvSpPr>
        <p:spPr>
          <a:xfrm>
            <a:off x="2656172" y="4682746"/>
            <a:ext cx="4504318" cy="246221"/>
          </a:xfrm>
          <a:prstGeom prst="rect">
            <a:avLst/>
          </a:prstGeom>
        </p:spPr>
        <p:txBody>
          <a:bodyPr wrap="square">
            <a:spAutoFit/>
          </a:bodyPr>
          <a:lstStyle/>
          <a:p>
            <a:r>
              <a:rPr lang="en-US" sz="1000" dirty="0">
                <a:solidFill>
                  <a:schemeClr val="bg1">
                    <a:lumMod val="50000"/>
                  </a:schemeClr>
                </a:solidFill>
              </a:rPr>
              <a:t>Source: https://www.docker.com/resources/what-container/</a:t>
            </a:r>
          </a:p>
        </p:txBody>
      </p:sp>
    </p:spTree>
    <p:extLst>
      <p:ext uri="{BB962C8B-B14F-4D97-AF65-F5344CB8AC3E}">
        <p14:creationId xmlns:p14="http://schemas.microsoft.com/office/powerpoint/2010/main" val="322829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25</a:t>
            </a:fld>
            <a:endParaRPr lang="en-GB"/>
          </a:p>
        </p:txBody>
      </p:sp>
      <p:pic>
        <p:nvPicPr>
          <p:cNvPr id="7" name="Picture 6">
            <a:extLst>
              <a:ext uri="{FF2B5EF4-FFF2-40B4-BE49-F238E27FC236}">
                <a16:creationId xmlns:a16="http://schemas.microsoft.com/office/drawing/2014/main" id="{07C775AF-EC40-745D-DD0C-B4699335B0E8}"/>
              </a:ext>
            </a:extLst>
          </p:cNvPr>
          <p:cNvPicPr>
            <a:picLocks noChangeAspect="1"/>
          </p:cNvPicPr>
          <p:nvPr/>
        </p:nvPicPr>
        <p:blipFill>
          <a:blip r:embed="rId3"/>
          <a:stretch>
            <a:fillRect/>
          </a:stretch>
        </p:blipFill>
        <p:spPr>
          <a:xfrm>
            <a:off x="355600" y="738188"/>
            <a:ext cx="8523890" cy="4004425"/>
          </a:xfrm>
          <a:prstGeom prst="rect">
            <a:avLst/>
          </a:prstGeom>
        </p:spPr>
      </p:pic>
    </p:spTree>
    <p:extLst>
      <p:ext uri="{BB962C8B-B14F-4D97-AF65-F5344CB8AC3E}">
        <p14:creationId xmlns:p14="http://schemas.microsoft.com/office/powerpoint/2010/main" val="3363601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2D7F-B1FB-2B23-500A-003AB78BD74A}"/>
              </a:ext>
            </a:extLst>
          </p:cNvPr>
          <p:cNvSpPr>
            <a:spLocks noGrp="1"/>
          </p:cNvSpPr>
          <p:nvPr>
            <p:ph type="title"/>
          </p:nvPr>
        </p:nvSpPr>
        <p:spPr/>
        <p:txBody>
          <a:bodyPr/>
          <a:lstStyle/>
          <a:p>
            <a:r>
              <a:rPr lang="en-US" dirty="0"/>
              <a:t>What is a container?</a:t>
            </a:r>
            <a:endParaRPr lang="en-SI" dirty="0"/>
          </a:p>
        </p:txBody>
      </p:sp>
      <p:sp>
        <p:nvSpPr>
          <p:cNvPr id="3" name="Slide Number Placeholder 2">
            <a:extLst>
              <a:ext uri="{FF2B5EF4-FFF2-40B4-BE49-F238E27FC236}">
                <a16:creationId xmlns:a16="http://schemas.microsoft.com/office/drawing/2014/main" id="{D1704976-6914-D290-FC34-1CC5D867E9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26</a:t>
            </a:fld>
            <a:endParaRPr lang="en-US"/>
          </a:p>
        </p:txBody>
      </p:sp>
      <p:sp>
        <p:nvSpPr>
          <p:cNvPr id="4" name="Text Placeholder 3">
            <a:extLst>
              <a:ext uri="{FF2B5EF4-FFF2-40B4-BE49-F238E27FC236}">
                <a16:creationId xmlns:a16="http://schemas.microsoft.com/office/drawing/2014/main" id="{E4041A29-DD2B-F0B5-CA5F-14DF49996645}"/>
              </a:ext>
            </a:extLst>
          </p:cNvPr>
          <p:cNvSpPr>
            <a:spLocks noGrp="1"/>
          </p:cNvSpPr>
          <p:nvPr>
            <p:ph type="body" idx="1"/>
          </p:nvPr>
        </p:nvSpPr>
        <p:spPr>
          <a:xfrm>
            <a:off x="362609" y="1104900"/>
            <a:ext cx="8118603" cy="4420130"/>
          </a:xfrm>
        </p:spPr>
        <p:txBody>
          <a:bodyPr>
            <a:normAutofit/>
          </a:bodyPr>
          <a:lstStyle/>
          <a:p>
            <a:r>
              <a:rPr lang="en-US" dirty="0"/>
              <a:t>A Docker container is the same idea as a physical container — think of it like a box with an application in it</a:t>
            </a:r>
          </a:p>
          <a:p>
            <a:r>
              <a:rPr lang="en-US" dirty="0"/>
              <a:t>It has its own </a:t>
            </a:r>
            <a:r>
              <a:rPr lang="en-US" b="1" dirty="0"/>
              <a:t>machine name </a:t>
            </a:r>
            <a:r>
              <a:rPr lang="en-US" dirty="0"/>
              <a:t>and </a:t>
            </a:r>
            <a:r>
              <a:rPr lang="en-US" b="1" dirty="0"/>
              <a:t>IP address</a:t>
            </a:r>
            <a:r>
              <a:rPr lang="en-US" dirty="0"/>
              <a:t>, and it also has its </a:t>
            </a:r>
            <a:r>
              <a:rPr lang="en-US" b="1" dirty="0"/>
              <a:t>own disk drive </a:t>
            </a:r>
          </a:p>
          <a:p>
            <a:endParaRPr lang="en-US" b="1" dirty="0"/>
          </a:p>
          <a:p>
            <a:endParaRPr lang="en-US" b="1" dirty="0"/>
          </a:p>
          <a:p>
            <a:endParaRPr lang="en-US" b="1" dirty="0"/>
          </a:p>
          <a:p>
            <a:endParaRPr lang="en-US" b="1" dirty="0"/>
          </a:p>
          <a:p>
            <a:endParaRPr lang="en-US" b="1" dirty="0"/>
          </a:p>
          <a:p>
            <a:r>
              <a:rPr lang="en-US" dirty="0"/>
              <a:t>The application inside the box can’t see anything outside the box</a:t>
            </a:r>
          </a:p>
          <a:p>
            <a:r>
              <a:rPr lang="en-US" dirty="0"/>
              <a:t>All containers share the CPU and memory of the computer, and they all share the computer’s operating system</a:t>
            </a:r>
            <a:endParaRPr lang="en-SI" dirty="0"/>
          </a:p>
        </p:txBody>
      </p:sp>
      <p:pic>
        <p:nvPicPr>
          <p:cNvPr id="6" name="Picture 5">
            <a:extLst>
              <a:ext uri="{FF2B5EF4-FFF2-40B4-BE49-F238E27FC236}">
                <a16:creationId xmlns:a16="http://schemas.microsoft.com/office/drawing/2014/main" id="{25C5A1CC-44B1-3A88-01C1-70566D804081}"/>
              </a:ext>
            </a:extLst>
          </p:cNvPr>
          <p:cNvPicPr>
            <a:picLocks noChangeAspect="1"/>
          </p:cNvPicPr>
          <p:nvPr/>
        </p:nvPicPr>
        <p:blipFill>
          <a:blip r:embed="rId2"/>
          <a:stretch>
            <a:fillRect/>
          </a:stretch>
        </p:blipFill>
        <p:spPr>
          <a:xfrm>
            <a:off x="2055243" y="2523021"/>
            <a:ext cx="5033513" cy="1709495"/>
          </a:xfrm>
          <a:prstGeom prst="rect">
            <a:avLst/>
          </a:prstGeom>
        </p:spPr>
      </p:pic>
      <p:sp>
        <p:nvSpPr>
          <p:cNvPr id="7" name="Pravokotnik 5">
            <a:extLst>
              <a:ext uri="{FF2B5EF4-FFF2-40B4-BE49-F238E27FC236}">
                <a16:creationId xmlns:a16="http://schemas.microsoft.com/office/drawing/2014/main" id="{9B02CCB8-8549-9A4B-6812-BF1F7DF2CA3B}"/>
              </a:ext>
            </a:extLst>
          </p:cNvPr>
          <p:cNvSpPr/>
          <p:nvPr/>
        </p:nvSpPr>
        <p:spPr>
          <a:xfrm>
            <a:off x="2420963" y="4109405"/>
            <a:ext cx="4504318"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1447792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C3685B-82BB-F0D9-3913-F44A6CE863A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27</a:t>
            </a:fld>
            <a:endParaRPr lang="en-US"/>
          </a:p>
        </p:txBody>
      </p:sp>
      <p:pic>
        <p:nvPicPr>
          <p:cNvPr id="6" name="Picture 5">
            <a:extLst>
              <a:ext uri="{FF2B5EF4-FFF2-40B4-BE49-F238E27FC236}">
                <a16:creationId xmlns:a16="http://schemas.microsoft.com/office/drawing/2014/main" id="{24CD1B53-2D9C-929C-1878-DCF913E9732E}"/>
              </a:ext>
            </a:extLst>
          </p:cNvPr>
          <p:cNvPicPr>
            <a:picLocks noChangeAspect="1"/>
          </p:cNvPicPr>
          <p:nvPr/>
        </p:nvPicPr>
        <p:blipFill>
          <a:blip r:embed="rId2"/>
          <a:stretch>
            <a:fillRect/>
          </a:stretch>
        </p:blipFill>
        <p:spPr>
          <a:xfrm>
            <a:off x="653690" y="490325"/>
            <a:ext cx="8134710" cy="4734349"/>
          </a:xfrm>
          <a:prstGeom prst="rect">
            <a:avLst/>
          </a:prstGeom>
        </p:spPr>
      </p:pic>
      <p:sp>
        <p:nvSpPr>
          <p:cNvPr id="7" name="Pravokotnik 5">
            <a:extLst>
              <a:ext uri="{FF2B5EF4-FFF2-40B4-BE49-F238E27FC236}">
                <a16:creationId xmlns:a16="http://schemas.microsoft.com/office/drawing/2014/main" id="{28842944-4E98-B7BF-3960-1C0CD02B293A}"/>
              </a:ext>
            </a:extLst>
          </p:cNvPr>
          <p:cNvSpPr/>
          <p:nvPr/>
        </p:nvSpPr>
        <p:spPr>
          <a:xfrm>
            <a:off x="2613039" y="5128630"/>
            <a:ext cx="4504318"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1537040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F051-8C7A-B778-7890-5737433F218A}"/>
              </a:ext>
            </a:extLst>
          </p:cNvPr>
          <p:cNvSpPr>
            <a:spLocks noGrp="1"/>
          </p:cNvSpPr>
          <p:nvPr>
            <p:ph type="title"/>
          </p:nvPr>
        </p:nvSpPr>
        <p:spPr/>
        <p:txBody>
          <a:bodyPr/>
          <a:lstStyle/>
          <a:p>
            <a:r>
              <a:rPr lang="en-US" dirty="0"/>
              <a:t>Starting a simple container</a:t>
            </a:r>
            <a:endParaRPr lang="en-SI" dirty="0"/>
          </a:p>
        </p:txBody>
      </p:sp>
      <p:sp>
        <p:nvSpPr>
          <p:cNvPr id="3" name="Slide Number Placeholder 2">
            <a:extLst>
              <a:ext uri="{FF2B5EF4-FFF2-40B4-BE49-F238E27FC236}">
                <a16:creationId xmlns:a16="http://schemas.microsoft.com/office/drawing/2014/main" id="{A8626428-B0BC-3458-E3D1-4C45E632278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28</a:t>
            </a:fld>
            <a:endParaRPr lang="en-US"/>
          </a:p>
        </p:txBody>
      </p:sp>
      <p:sp>
        <p:nvSpPr>
          <p:cNvPr id="4" name="Text Placeholder 3">
            <a:extLst>
              <a:ext uri="{FF2B5EF4-FFF2-40B4-BE49-F238E27FC236}">
                <a16:creationId xmlns:a16="http://schemas.microsoft.com/office/drawing/2014/main" id="{871E151A-6501-E3F3-7EAF-5604F7F1DCE3}"/>
              </a:ext>
            </a:extLst>
          </p:cNvPr>
          <p:cNvSpPr>
            <a:spLocks noGrp="1"/>
          </p:cNvSpPr>
          <p:nvPr>
            <p:ph type="body" idx="1"/>
          </p:nvPr>
        </p:nvSpPr>
        <p:spPr/>
        <p:txBody>
          <a:bodyPr/>
          <a:lstStyle/>
          <a:p>
            <a:r>
              <a:rPr lang="en-US" dirty="0"/>
              <a:t>Web server example</a:t>
            </a:r>
          </a:p>
          <a:p>
            <a:r>
              <a:rPr lang="en-US" dirty="0"/>
              <a:t>Exploring the container filesystem and the container lifecycle</a:t>
            </a:r>
          </a:p>
          <a:p>
            <a:r>
              <a:rPr lang="en-US" dirty="0"/>
              <a:t>Stopping containers gracefully</a:t>
            </a:r>
          </a:p>
          <a:p>
            <a:endParaRPr lang="en-SI" dirty="0"/>
          </a:p>
        </p:txBody>
      </p:sp>
      <p:pic>
        <p:nvPicPr>
          <p:cNvPr id="5" name="Slika 4">
            <a:extLst>
              <a:ext uri="{FF2B5EF4-FFF2-40B4-BE49-F238E27FC236}">
                <a16:creationId xmlns:a16="http://schemas.microsoft.com/office/drawing/2014/main" id="{77F7388D-4808-4C8B-56AF-B982AE291127}"/>
              </a:ext>
            </a:extLst>
          </p:cNvPr>
          <p:cNvPicPr>
            <a:picLocks noChangeAspect="1"/>
          </p:cNvPicPr>
          <p:nvPr/>
        </p:nvPicPr>
        <p:blipFill>
          <a:blip r:embed="rId2"/>
          <a:stretch>
            <a:fillRect/>
          </a:stretch>
        </p:blipFill>
        <p:spPr>
          <a:xfrm>
            <a:off x="1843848" y="2400789"/>
            <a:ext cx="5746255" cy="2662164"/>
          </a:xfrm>
          <a:prstGeom prst="rect">
            <a:avLst/>
          </a:prstGeom>
        </p:spPr>
      </p:pic>
      <p:sp>
        <p:nvSpPr>
          <p:cNvPr id="6" name="Pravokotnik 5">
            <a:extLst>
              <a:ext uri="{FF2B5EF4-FFF2-40B4-BE49-F238E27FC236}">
                <a16:creationId xmlns:a16="http://schemas.microsoft.com/office/drawing/2014/main" id="{96355B04-8F0A-A81D-E082-E47E136A3BA1}"/>
              </a:ext>
            </a:extLst>
          </p:cNvPr>
          <p:cNvSpPr/>
          <p:nvPr/>
        </p:nvSpPr>
        <p:spPr>
          <a:xfrm>
            <a:off x="2450622" y="5126673"/>
            <a:ext cx="4372872"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205513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96ff85e7ed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29</a:t>
            </a:fld>
            <a:endParaRPr/>
          </a:p>
        </p:txBody>
      </p:sp>
      <p:pic>
        <p:nvPicPr>
          <p:cNvPr id="588" name="Google Shape;588;g96ff85e7ed_0_0"/>
          <p:cNvPicPr preferRelativeResize="0"/>
          <p:nvPr/>
        </p:nvPicPr>
        <p:blipFill>
          <a:blip r:embed="rId3">
            <a:alphaModFix/>
          </a:blip>
          <a:stretch>
            <a:fillRect/>
          </a:stretch>
        </p:blipFill>
        <p:spPr>
          <a:xfrm>
            <a:off x="457200" y="947362"/>
            <a:ext cx="8229598" cy="382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a:t>
            </a:fld>
            <a:endParaRPr/>
          </a:p>
        </p:txBody>
      </p:sp>
      <p:sp>
        <p:nvSpPr>
          <p:cNvPr id="257" name="Google Shape;257;p3"/>
          <p:cNvSpPr txBox="1">
            <a:spLocks noGrp="1"/>
          </p:cNvSpPr>
          <p:nvPr>
            <p:ph type="title"/>
          </p:nvPr>
        </p:nvSpPr>
        <p:spPr>
          <a:xfrm>
            <a:off x="342900" y="469807"/>
            <a:ext cx="8896350" cy="835119"/>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UL Fakulteta za elektrotehniko</a:t>
            </a:r>
            <a:endParaRPr sz="1800"/>
          </a:p>
        </p:txBody>
      </p:sp>
      <p:sp>
        <p:nvSpPr>
          <p:cNvPr id="258" name="Google Shape;258;p3"/>
          <p:cNvSpPr txBox="1"/>
          <p:nvPr/>
        </p:nvSpPr>
        <p:spPr>
          <a:xfrm>
            <a:off x="6791094" y="3358280"/>
            <a:ext cx="222722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800"/>
              <a:buFont typeface="Calibri"/>
              <a:buNone/>
            </a:pPr>
            <a:r>
              <a:rPr lang="en-US" sz="1800" b="1">
                <a:solidFill>
                  <a:srgbClr val="595959"/>
                </a:solidFill>
                <a:latin typeface="Calibri"/>
                <a:ea typeface="Calibri"/>
                <a:cs typeface="Calibri"/>
                <a:sym typeface="Calibri"/>
              </a:rPr>
              <a:t>50 %  sredstev pridobljenih na trgu</a:t>
            </a:r>
            <a:endParaRPr/>
          </a:p>
        </p:txBody>
      </p:sp>
      <p:sp>
        <p:nvSpPr>
          <p:cNvPr id="259" name="Google Shape;259;p3"/>
          <p:cNvSpPr txBox="1"/>
          <p:nvPr/>
        </p:nvSpPr>
        <p:spPr>
          <a:xfrm>
            <a:off x="6791094" y="1920583"/>
            <a:ext cx="2219092"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800"/>
              <a:buFont typeface="Calibri"/>
              <a:buNone/>
            </a:pPr>
            <a:r>
              <a:rPr lang="en-US" sz="1800" b="1">
                <a:solidFill>
                  <a:srgbClr val="595959"/>
                </a:solidFill>
                <a:latin typeface="Calibri"/>
                <a:ea typeface="Calibri"/>
                <a:cs typeface="Calibri"/>
                <a:sym typeface="Calibri"/>
              </a:rPr>
              <a:t>2.200+ študentov</a:t>
            </a:r>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rgbClr val="595959"/>
              </a:buClr>
              <a:buSzPts val="1800"/>
              <a:buFont typeface="Calibri"/>
              <a:buNone/>
            </a:pPr>
            <a:r>
              <a:rPr lang="en-US" sz="1800" b="1" i="0" u="none" strike="noStrike" cap="none">
                <a:solidFill>
                  <a:srgbClr val="595959"/>
                </a:solidFill>
                <a:latin typeface="Calibri"/>
                <a:ea typeface="Calibri"/>
                <a:cs typeface="Calibri"/>
                <a:sym typeface="Calibri"/>
              </a:rPr>
              <a:t>300+  </a:t>
            </a:r>
            <a:r>
              <a:rPr lang="en-US" sz="1800" b="1">
                <a:solidFill>
                  <a:srgbClr val="595959"/>
                </a:solidFill>
                <a:latin typeface="Calibri"/>
                <a:ea typeface="Calibri"/>
                <a:cs typeface="Calibri"/>
                <a:sym typeface="Calibri"/>
              </a:rPr>
              <a:t>raziskovalcev in akademskega osebja</a:t>
            </a:r>
            <a:endParaRPr/>
          </a:p>
          <a:p>
            <a:pPr marL="0" marR="0" lvl="0" indent="0" algn="l" rtl="0">
              <a:lnSpc>
                <a:spcPct val="100000"/>
              </a:lnSpc>
              <a:spcBef>
                <a:spcPts val="0"/>
              </a:spcBef>
              <a:spcAft>
                <a:spcPts val="0"/>
              </a:spcAft>
              <a:buClr>
                <a:schemeClr val="dk1"/>
              </a:buClr>
              <a:buSzPts val="1800"/>
              <a:buFont typeface="Calibri"/>
              <a:buNone/>
            </a:pPr>
            <a:endParaRPr sz="1800" b="1">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p:txBody>
      </p:sp>
      <p:pic>
        <p:nvPicPr>
          <p:cNvPr id="260" name="Google Shape;260;p3"/>
          <p:cNvPicPr preferRelativeResize="0"/>
          <p:nvPr/>
        </p:nvPicPr>
        <p:blipFill rotWithShape="1">
          <a:blip r:embed="rId3">
            <a:alphaModFix/>
          </a:blip>
          <a:srcRect/>
          <a:stretch/>
        </p:blipFill>
        <p:spPr>
          <a:xfrm>
            <a:off x="280034" y="1033446"/>
            <a:ext cx="6200775" cy="3796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30</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Images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948686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D869-FE1F-EA26-8F7E-D63CD7467AE7}"/>
              </a:ext>
            </a:extLst>
          </p:cNvPr>
          <p:cNvSpPr>
            <a:spLocks noGrp="1"/>
          </p:cNvSpPr>
          <p:nvPr>
            <p:ph type="title"/>
          </p:nvPr>
        </p:nvSpPr>
        <p:spPr/>
        <p:txBody>
          <a:bodyPr/>
          <a:lstStyle/>
          <a:p>
            <a:r>
              <a:rPr lang="en-US" dirty="0"/>
              <a:t>About Docker Images</a:t>
            </a:r>
            <a:endParaRPr lang="en-SI" dirty="0"/>
          </a:p>
        </p:txBody>
      </p:sp>
      <p:sp>
        <p:nvSpPr>
          <p:cNvPr id="3" name="Slide Number Placeholder 2">
            <a:extLst>
              <a:ext uri="{FF2B5EF4-FFF2-40B4-BE49-F238E27FC236}">
                <a16:creationId xmlns:a16="http://schemas.microsoft.com/office/drawing/2014/main" id="{F3A09385-BCB5-BC08-9FF0-F5D700D35FA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31</a:t>
            </a:fld>
            <a:endParaRPr lang="en-US"/>
          </a:p>
        </p:txBody>
      </p:sp>
      <p:sp>
        <p:nvSpPr>
          <p:cNvPr id="4" name="Text Placeholder 3">
            <a:extLst>
              <a:ext uri="{FF2B5EF4-FFF2-40B4-BE49-F238E27FC236}">
                <a16:creationId xmlns:a16="http://schemas.microsoft.com/office/drawing/2014/main" id="{0BB7762D-2F15-A766-01F7-A6D5F0E37AA6}"/>
              </a:ext>
            </a:extLst>
          </p:cNvPr>
          <p:cNvSpPr>
            <a:spLocks noGrp="1"/>
          </p:cNvSpPr>
          <p:nvPr>
            <p:ph type="body" idx="1"/>
          </p:nvPr>
        </p:nvSpPr>
        <p:spPr>
          <a:xfrm>
            <a:off x="362609" y="1104900"/>
            <a:ext cx="8118603" cy="2130006"/>
          </a:xfrm>
        </p:spPr>
        <p:txBody>
          <a:bodyPr>
            <a:normAutofit fontScale="92500" lnSpcReduction="20000"/>
          </a:bodyPr>
          <a:lstStyle/>
          <a:p>
            <a:r>
              <a:rPr lang="en-US" dirty="0"/>
              <a:t>A Docker image is a unit of packaging that </a:t>
            </a:r>
            <a:r>
              <a:rPr lang="en-US" b="1" dirty="0"/>
              <a:t>contains everything required for an application to run</a:t>
            </a:r>
            <a:r>
              <a:rPr lang="en-US" dirty="0"/>
              <a:t>.</a:t>
            </a:r>
          </a:p>
          <a:p>
            <a:pPr lvl="1"/>
            <a:r>
              <a:rPr lang="fr-FR" dirty="0"/>
              <a:t>application code</a:t>
            </a:r>
          </a:p>
          <a:p>
            <a:pPr lvl="1"/>
            <a:r>
              <a:rPr lang="fr-FR" dirty="0"/>
              <a:t>application </a:t>
            </a:r>
            <a:r>
              <a:rPr lang="fr-FR" dirty="0" err="1"/>
              <a:t>dependencies</a:t>
            </a:r>
            <a:endParaRPr lang="fr-FR" dirty="0"/>
          </a:p>
          <a:p>
            <a:pPr lvl="1"/>
            <a:r>
              <a:rPr lang="fr-FR" dirty="0"/>
              <a:t>OS </a:t>
            </a:r>
            <a:r>
              <a:rPr lang="fr-FR" dirty="0" err="1"/>
              <a:t>constructs</a:t>
            </a:r>
            <a:r>
              <a:rPr lang="fr-FR" dirty="0"/>
              <a:t>.</a:t>
            </a:r>
          </a:p>
          <a:p>
            <a:r>
              <a:rPr lang="en-US" dirty="0"/>
              <a:t>You get Docker images by </a:t>
            </a:r>
            <a:r>
              <a:rPr lang="en-US" b="1" dirty="0"/>
              <a:t>pulling them from an image registry</a:t>
            </a:r>
            <a:r>
              <a:rPr lang="en-US" dirty="0"/>
              <a:t>.</a:t>
            </a:r>
          </a:p>
          <a:p>
            <a:r>
              <a:rPr lang="en-US" dirty="0"/>
              <a:t>Images are made up of </a:t>
            </a:r>
            <a:r>
              <a:rPr lang="en-US" b="1" dirty="0"/>
              <a:t>multiple layers</a:t>
            </a:r>
            <a:r>
              <a:rPr lang="en-US" dirty="0"/>
              <a:t>, images </a:t>
            </a:r>
            <a:r>
              <a:rPr lang="en-US" b="1" dirty="0"/>
              <a:t>tend to be small</a:t>
            </a:r>
          </a:p>
          <a:p>
            <a:endParaRPr lang="fr-FR" dirty="0"/>
          </a:p>
          <a:p>
            <a:pPr lvl="1"/>
            <a:endParaRPr lang="en-SI" dirty="0"/>
          </a:p>
        </p:txBody>
      </p:sp>
      <p:pic>
        <p:nvPicPr>
          <p:cNvPr id="6" name="Picture 5">
            <a:extLst>
              <a:ext uri="{FF2B5EF4-FFF2-40B4-BE49-F238E27FC236}">
                <a16:creationId xmlns:a16="http://schemas.microsoft.com/office/drawing/2014/main" id="{9C075056-54DB-7FF9-0E97-FD532C19BD38}"/>
              </a:ext>
            </a:extLst>
          </p:cNvPr>
          <p:cNvPicPr>
            <a:picLocks noChangeAspect="1"/>
          </p:cNvPicPr>
          <p:nvPr/>
        </p:nvPicPr>
        <p:blipFill>
          <a:blip r:embed="rId2"/>
          <a:stretch>
            <a:fillRect/>
          </a:stretch>
        </p:blipFill>
        <p:spPr>
          <a:xfrm>
            <a:off x="1477179" y="3102358"/>
            <a:ext cx="6189641" cy="1929826"/>
          </a:xfrm>
          <a:prstGeom prst="rect">
            <a:avLst/>
          </a:prstGeom>
        </p:spPr>
      </p:pic>
      <p:sp>
        <p:nvSpPr>
          <p:cNvPr id="7" name="Pravokotnik 5">
            <a:extLst>
              <a:ext uri="{FF2B5EF4-FFF2-40B4-BE49-F238E27FC236}">
                <a16:creationId xmlns:a16="http://schemas.microsoft.com/office/drawing/2014/main" id="{B3F695DE-D2AB-1E08-538F-F62E3C697A5C}"/>
              </a:ext>
            </a:extLst>
          </p:cNvPr>
          <p:cNvSpPr/>
          <p:nvPr/>
        </p:nvSpPr>
        <p:spPr>
          <a:xfrm>
            <a:off x="3293948" y="4909073"/>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1311202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94CD-212C-02DF-A917-1C9862067F08}"/>
              </a:ext>
            </a:extLst>
          </p:cNvPr>
          <p:cNvSpPr>
            <a:spLocks noGrp="1"/>
          </p:cNvSpPr>
          <p:nvPr>
            <p:ph type="title"/>
          </p:nvPr>
        </p:nvSpPr>
        <p:spPr/>
        <p:txBody>
          <a:bodyPr/>
          <a:lstStyle/>
          <a:p>
            <a:r>
              <a:rPr lang="en-US" dirty="0"/>
              <a:t>Images are usually small</a:t>
            </a:r>
            <a:endParaRPr lang="en-SI" dirty="0"/>
          </a:p>
        </p:txBody>
      </p:sp>
      <p:sp>
        <p:nvSpPr>
          <p:cNvPr id="3" name="Slide Number Placeholder 2">
            <a:extLst>
              <a:ext uri="{FF2B5EF4-FFF2-40B4-BE49-F238E27FC236}">
                <a16:creationId xmlns:a16="http://schemas.microsoft.com/office/drawing/2014/main" id="{2E1DA565-B366-C9ED-BBEC-83290BFEC0F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32</a:t>
            </a:fld>
            <a:endParaRPr lang="en-US"/>
          </a:p>
        </p:txBody>
      </p:sp>
      <p:sp>
        <p:nvSpPr>
          <p:cNvPr id="4" name="Text Placeholder 3">
            <a:extLst>
              <a:ext uri="{FF2B5EF4-FFF2-40B4-BE49-F238E27FC236}">
                <a16:creationId xmlns:a16="http://schemas.microsoft.com/office/drawing/2014/main" id="{A818DEC5-C6CF-CC61-2172-DA727D4529B4}"/>
              </a:ext>
            </a:extLst>
          </p:cNvPr>
          <p:cNvSpPr>
            <a:spLocks noGrp="1"/>
          </p:cNvSpPr>
          <p:nvPr>
            <p:ph type="body" idx="1"/>
          </p:nvPr>
        </p:nvSpPr>
        <p:spPr/>
        <p:txBody>
          <a:bodyPr/>
          <a:lstStyle/>
          <a:p>
            <a:r>
              <a:rPr lang="en-US" dirty="0"/>
              <a:t>The whole purpose of a container is to run a </a:t>
            </a:r>
            <a:r>
              <a:rPr lang="en-US" b="1" dirty="0"/>
              <a:t>single application or service</a:t>
            </a:r>
            <a:r>
              <a:rPr lang="en-US" dirty="0"/>
              <a:t>.</a:t>
            </a:r>
          </a:p>
          <a:p>
            <a:r>
              <a:rPr lang="en-US" dirty="0"/>
              <a:t>This results in </a:t>
            </a:r>
            <a:r>
              <a:rPr lang="en-US" b="1" dirty="0"/>
              <a:t>small images </a:t>
            </a:r>
            <a:r>
              <a:rPr lang="en-US" dirty="0"/>
              <a:t>stripped of all non-essential parts.</a:t>
            </a:r>
          </a:p>
          <a:p>
            <a:r>
              <a:rPr lang="en-US" dirty="0"/>
              <a:t>Image also don’t contain a kernel — all containers running on a Docker host share access to the host’s kernel. </a:t>
            </a:r>
          </a:p>
          <a:p>
            <a:r>
              <a:rPr lang="en-US" dirty="0"/>
              <a:t>Pulling images</a:t>
            </a:r>
          </a:p>
          <a:p>
            <a:pPr lvl="1"/>
            <a:r>
              <a:rPr lang="en-US" dirty="0"/>
              <a:t>A cleanly installed Docker host has no images in its local repository.</a:t>
            </a:r>
          </a:p>
          <a:p>
            <a:pPr lvl="1"/>
            <a:r>
              <a:rPr lang="en-US" dirty="0"/>
              <a:t>The process of getting images onto a Docker host is called pulling. </a:t>
            </a:r>
          </a:p>
          <a:p>
            <a:endParaRPr lang="en-SI" dirty="0"/>
          </a:p>
        </p:txBody>
      </p:sp>
    </p:spTree>
    <p:extLst>
      <p:ext uri="{BB962C8B-B14F-4D97-AF65-F5344CB8AC3E}">
        <p14:creationId xmlns:p14="http://schemas.microsoft.com/office/powerpoint/2010/main" val="2615625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C1B4-8D9B-A623-CB26-2951806D7269}"/>
              </a:ext>
            </a:extLst>
          </p:cNvPr>
          <p:cNvSpPr>
            <a:spLocks noGrp="1"/>
          </p:cNvSpPr>
          <p:nvPr>
            <p:ph type="title"/>
          </p:nvPr>
        </p:nvSpPr>
        <p:spPr/>
        <p:txBody>
          <a:bodyPr/>
          <a:lstStyle/>
          <a:p>
            <a:r>
              <a:rPr lang="en-US" dirty="0"/>
              <a:t>Image registries</a:t>
            </a:r>
            <a:endParaRPr lang="en-SI" dirty="0"/>
          </a:p>
        </p:txBody>
      </p:sp>
      <p:sp>
        <p:nvSpPr>
          <p:cNvPr id="3" name="Slide Number Placeholder 2">
            <a:extLst>
              <a:ext uri="{FF2B5EF4-FFF2-40B4-BE49-F238E27FC236}">
                <a16:creationId xmlns:a16="http://schemas.microsoft.com/office/drawing/2014/main" id="{759BFFC4-8A89-67F4-9CA0-94F510E6FB9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33</a:t>
            </a:fld>
            <a:endParaRPr lang="en-US"/>
          </a:p>
        </p:txBody>
      </p:sp>
      <p:sp>
        <p:nvSpPr>
          <p:cNvPr id="4" name="Text Placeholder 3">
            <a:extLst>
              <a:ext uri="{FF2B5EF4-FFF2-40B4-BE49-F238E27FC236}">
                <a16:creationId xmlns:a16="http://schemas.microsoft.com/office/drawing/2014/main" id="{DE524CEB-B834-C522-F60D-A6D0350128EB}"/>
              </a:ext>
            </a:extLst>
          </p:cNvPr>
          <p:cNvSpPr>
            <a:spLocks noGrp="1"/>
          </p:cNvSpPr>
          <p:nvPr>
            <p:ph type="body" idx="1"/>
          </p:nvPr>
        </p:nvSpPr>
        <p:spPr>
          <a:xfrm>
            <a:off x="362609" y="1104900"/>
            <a:ext cx="8118603" cy="1569289"/>
          </a:xfrm>
        </p:spPr>
        <p:txBody>
          <a:bodyPr/>
          <a:lstStyle/>
          <a:p>
            <a:r>
              <a:rPr lang="en-US" dirty="0"/>
              <a:t>We store images in </a:t>
            </a:r>
            <a:r>
              <a:rPr lang="en-US" dirty="0" err="1"/>
              <a:t>centralised</a:t>
            </a:r>
            <a:r>
              <a:rPr lang="en-US" dirty="0"/>
              <a:t> places called </a:t>
            </a:r>
            <a:r>
              <a:rPr lang="en-US" b="1" dirty="0"/>
              <a:t>image registries</a:t>
            </a:r>
            <a:r>
              <a:rPr lang="en-US" dirty="0"/>
              <a:t>. </a:t>
            </a:r>
          </a:p>
          <a:p>
            <a:r>
              <a:rPr lang="en-US" dirty="0"/>
              <a:t>The most common registry is Docker Hub. </a:t>
            </a:r>
          </a:p>
          <a:p>
            <a:r>
              <a:rPr lang="en-US" dirty="0"/>
              <a:t>Image </a:t>
            </a:r>
            <a:r>
              <a:rPr lang="en-US" b="1" dirty="0"/>
              <a:t>registries</a:t>
            </a:r>
            <a:r>
              <a:rPr lang="en-US" dirty="0"/>
              <a:t> contain one or more image </a:t>
            </a:r>
            <a:r>
              <a:rPr lang="en-US" b="1" dirty="0"/>
              <a:t>repositories</a:t>
            </a:r>
            <a:r>
              <a:rPr lang="en-US" dirty="0"/>
              <a:t>. In turn, image repositories contain one or more images.</a:t>
            </a:r>
          </a:p>
          <a:p>
            <a:endParaRPr lang="en-SI" dirty="0"/>
          </a:p>
        </p:txBody>
      </p:sp>
      <p:pic>
        <p:nvPicPr>
          <p:cNvPr id="6" name="Picture 5">
            <a:extLst>
              <a:ext uri="{FF2B5EF4-FFF2-40B4-BE49-F238E27FC236}">
                <a16:creationId xmlns:a16="http://schemas.microsoft.com/office/drawing/2014/main" id="{6C209D87-7310-8390-0CEC-3E3AF352C6ED}"/>
              </a:ext>
            </a:extLst>
          </p:cNvPr>
          <p:cNvPicPr>
            <a:picLocks noChangeAspect="1"/>
          </p:cNvPicPr>
          <p:nvPr/>
        </p:nvPicPr>
        <p:blipFill>
          <a:blip r:embed="rId2"/>
          <a:stretch>
            <a:fillRect/>
          </a:stretch>
        </p:blipFill>
        <p:spPr>
          <a:xfrm>
            <a:off x="2424045" y="2586242"/>
            <a:ext cx="4295909" cy="2668477"/>
          </a:xfrm>
          <a:prstGeom prst="rect">
            <a:avLst/>
          </a:prstGeom>
        </p:spPr>
      </p:pic>
      <p:sp>
        <p:nvSpPr>
          <p:cNvPr id="7" name="Pravokotnik 5">
            <a:extLst>
              <a:ext uri="{FF2B5EF4-FFF2-40B4-BE49-F238E27FC236}">
                <a16:creationId xmlns:a16="http://schemas.microsoft.com/office/drawing/2014/main" id="{756A2043-9E63-752F-CE21-D914F016A9B1}"/>
              </a:ext>
            </a:extLst>
          </p:cNvPr>
          <p:cNvSpPr/>
          <p:nvPr/>
        </p:nvSpPr>
        <p:spPr>
          <a:xfrm>
            <a:off x="3380212" y="5278809"/>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415991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40EC-8804-1C26-9BCA-C07F33414C60}"/>
              </a:ext>
            </a:extLst>
          </p:cNvPr>
          <p:cNvSpPr>
            <a:spLocks noGrp="1"/>
          </p:cNvSpPr>
          <p:nvPr>
            <p:ph type="title"/>
          </p:nvPr>
        </p:nvSpPr>
        <p:spPr/>
        <p:txBody>
          <a:bodyPr/>
          <a:lstStyle/>
          <a:p>
            <a:r>
              <a:rPr lang="en-US" dirty="0"/>
              <a:t>Images and layers</a:t>
            </a:r>
            <a:endParaRPr lang="en-SI" dirty="0"/>
          </a:p>
        </p:txBody>
      </p:sp>
      <p:sp>
        <p:nvSpPr>
          <p:cNvPr id="3" name="Slide Number Placeholder 2">
            <a:extLst>
              <a:ext uri="{FF2B5EF4-FFF2-40B4-BE49-F238E27FC236}">
                <a16:creationId xmlns:a16="http://schemas.microsoft.com/office/drawing/2014/main" id="{AFA5B980-185A-98AE-3316-619A7E3F17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34</a:t>
            </a:fld>
            <a:endParaRPr lang="en-US"/>
          </a:p>
        </p:txBody>
      </p:sp>
      <p:sp>
        <p:nvSpPr>
          <p:cNvPr id="4" name="Text Placeholder 3">
            <a:extLst>
              <a:ext uri="{FF2B5EF4-FFF2-40B4-BE49-F238E27FC236}">
                <a16:creationId xmlns:a16="http://schemas.microsoft.com/office/drawing/2014/main" id="{4ABF30EC-AD3D-392E-0334-C60AEDC490FD}"/>
              </a:ext>
            </a:extLst>
          </p:cNvPr>
          <p:cNvSpPr>
            <a:spLocks noGrp="1"/>
          </p:cNvSpPr>
          <p:nvPr>
            <p:ph type="body" idx="1"/>
          </p:nvPr>
        </p:nvSpPr>
        <p:spPr/>
        <p:txBody>
          <a:bodyPr/>
          <a:lstStyle/>
          <a:p>
            <a:r>
              <a:rPr lang="en-US" dirty="0"/>
              <a:t>A Docker image is just a bunch of loosely-connected read-only layers, with each layer comprising one or more files.</a:t>
            </a:r>
          </a:p>
          <a:p>
            <a:pPr marL="101600" indent="0">
              <a:buNone/>
            </a:pPr>
            <a:endParaRPr lang="en-SI" dirty="0"/>
          </a:p>
        </p:txBody>
      </p:sp>
      <p:pic>
        <p:nvPicPr>
          <p:cNvPr id="6" name="Picture 5">
            <a:extLst>
              <a:ext uri="{FF2B5EF4-FFF2-40B4-BE49-F238E27FC236}">
                <a16:creationId xmlns:a16="http://schemas.microsoft.com/office/drawing/2014/main" id="{5C42B5E6-6578-20BF-1406-B803F9F1EEB0}"/>
              </a:ext>
            </a:extLst>
          </p:cNvPr>
          <p:cNvPicPr>
            <a:picLocks noChangeAspect="1"/>
          </p:cNvPicPr>
          <p:nvPr/>
        </p:nvPicPr>
        <p:blipFill>
          <a:blip r:embed="rId2"/>
          <a:stretch>
            <a:fillRect/>
          </a:stretch>
        </p:blipFill>
        <p:spPr>
          <a:xfrm>
            <a:off x="1877894" y="1831371"/>
            <a:ext cx="5088032" cy="3297676"/>
          </a:xfrm>
          <a:prstGeom prst="rect">
            <a:avLst/>
          </a:prstGeom>
        </p:spPr>
      </p:pic>
      <p:sp>
        <p:nvSpPr>
          <p:cNvPr id="7" name="Pravokotnik 5">
            <a:extLst>
              <a:ext uri="{FF2B5EF4-FFF2-40B4-BE49-F238E27FC236}">
                <a16:creationId xmlns:a16="http://schemas.microsoft.com/office/drawing/2014/main" id="{D42CCCB3-27BF-B0D1-892B-8905CB3B3DEE}"/>
              </a:ext>
            </a:extLst>
          </p:cNvPr>
          <p:cNvSpPr/>
          <p:nvPr/>
        </p:nvSpPr>
        <p:spPr>
          <a:xfrm>
            <a:off x="3449223" y="5081619"/>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908831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7A5EC0-CA3D-607F-CEE4-44FA66F0064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35</a:t>
            </a:fld>
            <a:endParaRPr lang="en-US"/>
          </a:p>
        </p:txBody>
      </p:sp>
      <p:pic>
        <p:nvPicPr>
          <p:cNvPr id="6" name="Picture 5">
            <a:extLst>
              <a:ext uri="{FF2B5EF4-FFF2-40B4-BE49-F238E27FC236}">
                <a16:creationId xmlns:a16="http://schemas.microsoft.com/office/drawing/2014/main" id="{2176D743-E979-A648-E2CA-5FE27DD6779A}"/>
              </a:ext>
            </a:extLst>
          </p:cNvPr>
          <p:cNvPicPr>
            <a:picLocks noChangeAspect="1"/>
          </p:cNvPicPr>
          <p:nvPr/>
        </p:nvPicPr>
        <p:blipFill>
          <a:blip r:embed="rId2"/>
          <a:stretch>
            <a:fillRect/>
          </a:stretch>
        </p:blipFill>
        <p:spPr>
          <a:xfrm>
            <a:off x="1406106" y="186242"/>
            <a:ext cx="6810216" cy="4666116"/>
          </a:xfrm>
          <a:prstGeom prst="rect">
            <a:avLst/>
          </a:prstGeom>
        </p:spPr>
      </p:pic>
      <p:sp>
        <p:nvSpPr>
          <p:cNvPr id="7" name="Pravokotnik 5">
            <a:extLst>
              <a:ext uri="{FF2B5EF4-FFF2-40B4-BE49-F238E27FC236}">
                <a16:creationId xmlns:a16="http://schemas.microsoft.com/office/drawing/2014/main" id="{230E1FCC-1257-31D2-E2AB-DB95F37C69CD}"/>
              </a:ext>
            </a:extLst>
          </p:cNvPr>
          <p:cNvSpPr/>
          <p:nvPr/>
        </p:nvSpPr>
        <p:spPr>
          <a:xfrm>
            <a:off x="2916448" y="4729247"/>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2246345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36</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Storage And Volumes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3906859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48A3-C073-98F6-6650-3A6611EB23BC}"/>
              </a:ext>
            </a:extLst>
          </p:cNvPr>
          <p:cNvSpPr>
            <a:spLocks noGrp="1"/>
          </p:cNvSpPr>
          <p:nvPr>
            <p:ph type="title"/>
          </p:nvPr>
        </p:nvSpPr>
        <p:spPr/>
        <p:txBody>
          <a:bodyPr/>
          <a:lstStyle/>
          <a:p>
            <a:r>
              <a:rPr lang="en-US" dirty="0"/>
              <a:t>Introduction to Docker Storage And Volumes</a:t>
            </a:r>
            <a:endParaRPr lang="en-SI" dirty="0"/>
          </a:p>
        </p:txBody>
      </p:sp>
      <p:sp>
        <p:nvSpPr>
          <p:cNvPr id="3" name="Slide Number Placeholder 2">
            <a:extLst>
              <a:ext uri="{FF2B5EF4-FFF2-40B4-BE49-F238E27FC236}">
                <a16:creationId xmlns:a16="http://schemas.microsoft.com/office/drawing/2014/main" id="{569251F6-E8BE-6C1A-06BA-A33517A487B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37</a:t>
            </a:fld>
            <a:endParaRPr lang="en-US"/>
          </a:p>
        </p:txBody>
      </p:sp>
      <p:sp>
        <p:nvSpPr>
          <p:cNvPr id="4" name="Text Placeholder 3">
            <a:extLst>
              <a:ext uri="{FF2B5EF4-FFF2-40B4-BE49-F238E27FC236}">
                <a16:creationId xmlns:a16="http://schemas.microsoft.com/office/drawing/2014/main" id="{3A75E317-96AA-C6FF-C6AF-15E9FB3D3C40}"/>
              </a:ext>
            </a:extLst>
          </p:cNvPr>
          <p:cNvSpPr>
            <a:spLocks noGrp="1"/>
          </p:cNvSpPr>
          <p:nvPr>
            <p:ph type="body" idx="1"/>
          </p:nvPr>
        </p:nvSpPr>
        <p:spPr/>
        <p:txBody>
          <a:bodyPr/>
          <a:lstStyle/>
          <a:p>
            <a:r>
              <a:rPr lang="en-US" dirty="0"/>
              <a:t>Containers are a perfect runtime for </a:t>
            </a:r>
            <a:r>
              <a:rPr lang="en-US" b="1" dirty="0"/>
              <a:t>stateless applications</a:t>
            </a:r>
            <a:r>
              <a:rPr lang="en-US" dirty="0"/>
              <a:t>.</a:t>
            </a:r>
          </a:p>
          <a:p>
            <a:r>
              <a:rPr lang="en-US" dirty="0"/>
              <a:t>Stateful applications that persist data are becoming more and more important in the world of cloud-native and microservices applications.</a:t>
            </a:r>
          </a:p>
          <a:p>
            <a:r>
              <a:rPr lang="en-US" dirty="0"/>
              <a:t>There are two main categories of data — persistent and non-persistent.</a:t>
            </a:r>
          </a:p>
          <a:p>
            <a:r>
              <a:rPr lang="en-US" dirty="0"/>
              <a:t>And technologies that now exist make containers a viable choice for many stateful applications.</a:t>
            </a:r>
            <a:endParaRPr lang="en-SI" dirty="0"/>
          </a:p>
        </p:txBody>
      </p:sp>
    </p:spTree>
    <p:extLst>
      <p:ext uri="{BB962C8B-B14F-4D97-AF65-F5344CB8AC3E}">
        <p14:creationId xmlns:p14="http://schemas.microsoft.com/office/powerpoint/2010/main" val="3036145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3CCD-1E8F-CE76-AAC5-2199E80936CC}"/>
              </a:ext>
            </a:extLst>
          </p:cNvPr>
          <p:cNvSpPr>
            <a:spLocks noGrp="1"/>
          </p:cNvSpPr>
          <p:nvPr>
            <p:ph type="title"/>
          </p:nvPr>
        </p:nvSpPr>
        <p:spPr/>
        <p:txBody>
          <a:bodyPr/>
          <a:lstStyle/>
          <a:p>
            <a:r>
              <a:rPr lang="en-US" dirty="0"/>
              <a:t>Containers and non-persistent data</a:t>
            </a:r>
            <a:endParaRPr lang="en-SI" dirty="0"/>
          </a:p>
        </p:txBody>
      </p:sp>
      <p:sp>
        <p:nvSpPr>
          <p:cNvPr id="3" name="Slide Number Placeholder 2">
            <a:extLst>
              <a:ext uri="{FF2B5EF4-FFF2-40B4-BE49-F238E27FC236}">
                <a16:creationId xmlns:a16="http://schemas.microsoft.com/office/drawing/2014/main" id="{3E36D24E-A288-4C0A-2446-463CB9FE9AE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38</a:t>
            </a:fld>
            <a:endParaRPr lang="en-US"/>
          </a:p>
        </p:txBody>
      </p:sp>
      <p:sp>
        <p:nvSpPr>
          <p:cNvPr id="4" name="Text Placeholder 3">
            <a:extLst>
              <a:ext uri="{FF2B5EF4-FFF2-40B4-BE49-F238E27FC236}">
                <a16:creationId xmlns:a16="http://schemas.microsoft.com/office/drawing/2014/main" id="{00B7180F-319A-BCCD-BE7B-3B04433ABC05}"/>
              </a:ext>
            </a:extLst>
          </p:cNvPr>
          <p:cNvSpPr>
            <a:spLocks noGrp="1"/>
          </p:cNvSpPr>
          <p:nvPr>
            <p:ph type="body" idx="1"/>
          </p:nvPr>
        </p:nvSpPr>
        <p:spPr/>
        <p:txBody>
          <a:bodyPr/>
          <a:lstStyle/>
          <a:p>
            <a:r>
              <a:rPr lang="en-US" dirty="0"/>
              <a:t>Containers are designed to be immutable. It’s a best practice not to change the configuration of a container after it’s deployed. You shouldn’t log into a running container and make configuration changes.</a:t>
            </a:r>
          </a:p>
          <a:p>
            <a:pPr marL="101600" indent="0">
              <a:buNone/>
            </a:pPr>
            <a:endParaRPr lang="en-SI" dirty="0"/>
          </a:p>
        </p:txBody>
      </p:sp>
      <p:pic>
        <p:nvPicPr>
          <p:cNvPr id="6" name="Picture 5">
            <a:extLst>
              <a:ext uri="{FF2B5EF4-FFF2-40B4-BE49-F238E27FC236}">
                <a16:creationId xmlns:a16="http://schemas.microsoft.com/office/drawing/2014/main" id="{1E4D2608-085E-1250-628C-034670BAC880}"/>
              </a:ext>
            </a:extLst>
          </p:cNvPr>
          <p:cNvPicPr>
            <a:picLocks noChangeAspect="1"/>
          </p:cNvPicPr>
          <p:nvPr/>
        </p:nvPicPr>
        <p:blipFill>
          <a:blip r:embed="rId2"/>
          <a:stretch>
            <a:fillRect/>
          </a:stretch>
        </p:blipFill>
        <p:spPr>
          <a:xfrm>
            <a:off x="2242868" y="2315566"/>
            <a:ext cx="5348377" cy="2934217"/>
          </a:xfrm>
          <a:prstGeom prst="rect">
            <a:avLst/>
          </a:prstGeom>
        </p:spPr>
      </p:pic>
      <p:sp>
        <p:nvSpPr>
          <p:cNvPr id="7" name="Pravokotnik 5">
            <a:extLst>
              <a:ext uri="{FF2B5EF4-FFF2-40B4-BE49-F238E27FC236}">
                <a16:creationId xmlns:a16="http://schemas.microsoft.com/office/drawing/2014/main" id="{D833149D-EC7D-28DF-9410-320B3E5C1718}"/>
              </a:ext>
            </a:extLst>
          </p:cNvPr>
          <p:cNvSpPr/>
          <p:nvPr/>
        </p:nvSpPr>
        <p:spPr>
          <a:xfrm>
            <a:off x="3623814" y="5126673"/>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783178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3;p40">
            <a:extLst>
              <a:ext uri="{FF2B5EF4-FFF2-40B4-BE49-F238E27FC236}">
                <a16:creationId xmlns:a16="http://schemas.microsoft.com/office/drawing/2014/main" id="{CB51CDDB-1856-430A-29B5-4A6DCC81718F}"/>
              </a:ext>
            </a:extLst>
          </p:cNvPr>
          <p:cNvPicPr preferRelativeResize="0"/>
          <p:nvPr/>
        </p:nvPicPr>
        <p:blipFill>
          <a:blip r:embed="rId2">
            <a:alphaModFix/>
          </a:blip>
          <a:stretch>
            <a:fillRect/>
          </a:stretch>
        </p:blipFill>
        <p:spPr>
          <a:xfrm>
            <a:off x="4572000" y="1457009"/>
            <a:ext cx="4381500" cy="2333625"/>
          </a:xfrm>
          <a:prstGeom prst="rect">
            <a:avLst/>
          </a:prstGeom>
          <a:noFill/>
          <a:ln>
            <a:noFill/>
          </a:ln>
        </p:spPr>
      </p:pic>
      <p:sp>
        <p:nvSpPr>
          <p:cNvPr id="2" name="Title 1">
            <a:extLst>
              <a:ext uri="{FF2B5EF4-FFF2-40B4-BE49-F238E27FC236}">
                <a16:creationId xmlns:a16="http://schemas.microsoft.com/office/drawing/2014/main" id="{69192892-0737-13EE-9ED0-1FBDBCB2260F}"/>
              </a:ext>
            </a:extLst>
          </p:cNvPr>
          <p:cNvSpPr>
            <a:spLocks noGrp="1"/>
          </p:cNvSpPr>
          <p:nvPr>
            <p:ph type="title"/>
          </p:nvPr>
        </p:nvSpPr>
        <p:spPr/>
        <p:txBody>
          <a:bodyPr/>
          <a:lstStyle/>
          <a:p>
            <a:r>
              <a:rPr lang="en-US" dirty="0"/>
              <a:t>Choose the right type of mount</a:t>
            </a:r>
            <a:endParaRPr lang="en-SI" dirty="0"/>
          </a:p>
        </p:txBody>
      </p:sp>
      <p:sp>
        <p:nvSpPr>
          <p:cNvPr id="3" name="Slide Number Placeholder 2">
            <a:extLst>
              <a:ext uri="{FF2B5EF4-FFF2-40B4-BE49-F238E27FC236}">
                <a16:creationId xmlns:a16="http://schemas.microsoft.com/office/drawing/2014/main" id="{D8E94B69-DE61-B862-A293-90A04D59058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39</a:t>
            </a:fld>
            <a:endParaRPr lang="en-US"/>
          </a:p>
        </p:txBody>
      </p:sp>
      <p:sp>
        <p:nvSpPr>
          <p:cNvPr id="4" name="Text Placeholder 3">
            <a:extLst>
              <a:ext uri="{FF2B5EF4-FFF2-40B4-BE49-F238E27FC236}">
                <a16:creationId xmlns:a16="http://schemas.microsoft.com/office/drawing/2014/main" id="{2AC35C10-7E9A-ACEF-FB41-BF93160028CD}"/>
              </a:ext>
            </a:extLst>
          </p:cNvPr>
          <p:cNvSpPr>
            <a:spLocks noGrp="1"/>
          </p:cNvSpPr>
          <p:nvPr>
            <p:ph type="body" idx="1"/>
          </p:nvPr>
        </p:nvSpPr>
        <p:spPr>
          <a:xfrm>
            <a:off x="25160" y="940279"/>
            <a:ext cx="4718951" cy="4584751"/>
          </a:xfrm>
        </p:spPr>
        <p:txBody>
          <a:bodyPr>
            <a:normAutofit fontScale="92500" lnSpcReduction="20000"/>
          </a:bodyPr>
          <a:lstStyle/>
          <a:p>
            <a:r>
              <a:rPr lang="en-US" b="1" dirty="0"/>
              <a:t>Volumes</a:t>
            </a:r>
            <a:r>
              <a:rPr lang="en-US" dirty="0"/>
              <a:t> are stored in a part of the host filesystem which is managed by Docker. </a:t>
            </a:r>
          </a:p>
          <a:p>
            <a:pPr lvl="1"/>
            <a:r>
              <a:rPr lang="en-US" dirty="0"/>
              <a:t>Non-Docker processes should not modify this part of the filesystem.</a:t>
            </a:r>
          </a:p>
          <a:p>
            <a:pPr lvl="1"/>
            <a:r>
              <a:rPr lang="en-US" dirty="0"/>
              <a:t>Volumes are the best way to persist data in Docker.</a:t>
            </a:r>
          </a:p>
          <a:p>
            <a:r>
              <a:rPr lang="en-US" b="1" dirty="0"/>
              <a:t>Bind mounts </a:t>
            </a:r>
            <a:r>
              <a:rPr lang="en-US" dirty="0"/>
              <a:t>may be stored anywhere on the host system.</a:t>
            </a:r>
          </a:p>
          <a:p>
            <a:pPr lvl="1"/>
            <a:r>
              <a:rPr lang="en-US" dirty="0"/>
              <a:t>They may even be important system files or directories. </a:t>
            </a:r>
          </a:p>
          <a:p>
            <a:pPr lvl="1"/>
            <a:r>
              <a:rPr lang="en-US" dirty="0"/>
              <a:t>Non-Docker processes on the Docker host or a Docker container can modify them at any time.</a:t>
            </a:r>
          </a:p>
          <a:p>
            <a:r>
              <a:rPr lang="en-US" b="1" dirty="0" err="1"/>
              <a:t>tmpfs</a:t>
            </a:r>
            <a:r>
              <a:rPr lang="en-US" b="1" dirty="0"/>
              <a:t> mounts </a:t>
            </a:r>
            <a:r>
              <a:rPr lang="en-US" dirty="0"/>
              <a:t>are stored in the host system’s memory only, and are never written to the host system’s filesystem.</a:t>
            </a:r>
            <a:endParaRPr lang="en-SI" dirty="0"/>
          </a:p>
        </p:txBody>
      </p:sp>
      <p:sp>
        <p:nvSpPr>
          <p:cNvPr id="7" name="Pravokotnik 5">
            <a:extLst>
              <a:ext uri="{FF2B5EF4-FFF2-40B4-BE49-F238E27FC236}">
                <a16:creationId xmlns:a16="http://schemas.microsoft.com/office/drawing/2014/main" id="{27DF85A8-2B1D-CF3F-FB54-F7A41FC7E3BC}"/>
              </a:ext>
            </a:extLst>
          </p:cNvPr>
          <p:cNvSpPr/>
          <p:nvPr/>
        </p:nvSpPr>
        <p:spPr>
          <a:xfrm>
            <a:off x="5625143" y="3790634"/>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https://docs.docker.com/storage/</a:t>
            </a:r>
            <a:endParaRPr lang="en-US" sz="1000" dirty="0">
              <a:solidFill>
                <a:schemeClr val="bg1">
                  <a:lumMod val="50000"/>
                </a:schemeClr>
              </a:solidFill>
            </a:endParaRPr>
          </a:p>
        </p:txBody>
      </p:sp>
    </p:spTree>
    <p:extLst>
      <p:ext uri="{BB962C8B-B14F-4D97-AF65-F5344CB8AC3E}">
        <p14:creationId xmlns:p14="http://schemas.microsoft.com/office/powerpoint/2010/main" val="1415411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Laboratorij za telekomunikacije</a:t>
            </a:r>
            <a:br>
              <a:rPr lang="en-US"/>
            </a:br>
            <a:r>
              <a:rPr lang="en-US"/>
              <a:t>Laboratorij za multimedijo</a:t>
            </a:r>
            <a:endParaRPr/>
          </a:p>
        </p:txBody>
      </p:sp>
      <p:sp>
        <p:nvSpPr>
          <p:cNvPr id="266" name="Google Shape;266;p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a:t>
            </a:fld>
            <a:endParaRPr/>
          </a:p>
        </p:txBody>
      </p:sp>
      <p:sp>
        <p:nvSpPr>
          <p:cNvPr id="267" name="Google Shape;267;p4"/>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268" name="Google Shape;268;p4"/>
          <p:cNvPicPr preferRelativeResize="0"/>
          <p:nvPr/>
        </p:nvPicPr>
        <p:blipFill rotWithShape="1">
          <a:blip r:embed="rId3">
            <a:alphaModFix/>
          </a:blip>
          <a:srcRect/>
          <a:stretch/>
        </p:blipFill>
        <p:spPr>
          <a:xfrm>
            <a:off x="3713429" y="1242633"/>
            <a:ext cx="4877786" cy="3682585"/>
          </a:xfrm>
          <a:prstGeom prst="rect">
            <a:avLst/>
          </a:prstGeom>
          <a:noFill/>
          <a:ln>
            <a:noFill/>
          </a:ln>
        </p:spPr>
      </p:pic>
      <p:sp>
        <p:nvSpPr>
          <p:cNvPr id="269" name="Google Shape;269;p4"/>
          <p:cNvSpPr/>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0" name="Google Shape;270;p4" descr="LTFE LMMFE"/>
          <p:cNvPicPr preferRelativeResize="0"/>
          <p:nvPr/>
        </p:nvPicPr>
        <p:blipFill rotWithShape="1">
          <a:blip r:embed="rId4">
            <a:alphaModFix/>
          </a:blip>
          <a:srcRect/>
          <a:stretch/>
        </p:blipFill>
        <p:spPr>
          <a:xfrm>
            <a:off x="6437310" y="514010"/>
            <a:ext cx="2483013" cy="433084"/>
          </a:xfrm>
          <a:prstGeom prst="rect">
            <a:avLst/>
          </a:prstGeom>
          <a:noFill/>
          <a:ln>
            <a:noFill/>
          </a:ln>
        </p:spPr>
      </p:pic>
      <p:pic>
        <p:nvPicPr>
          <p:cNvPr id="271" name="Google Shape;271;p4"/>
          <p:cNvPicPr preferRelativeResize="0"/>
          <p:nvPr/>
        </p:nvPicPr>
        <p:blipFill rotWithShape="1">
          <a:blip r:embed="rId5">
            <a:alphaModFix/>
          </a:blip>
          <a:srcRect/>
          <a:stretch/>
        </p:blipFill>
        <p:spPr>
          <a:xfrm>
            <a:off x="244585" y="1610398"/>
            <a:ext cx="6347159" cy="1028732"/>
          </a:xfrm>
          <a:prstGeom prst="rect">
            <a:avLst/>
          </a:prstGeom>
          <a:noFill/>
          <a:ln>
            <a:noFill/>
          </a:ln>
        </p:spPr>
      </p:pic>
      <p:pic>
        <p:nvPicPr>
          <p:cNvPr id="272" name="Google Shape;272;p4"/>
          <p:cNvPicPr preferRelativeResize="0"/>
          <p:nvPr/>
        </p:nvPicPr>
        <p:blipFill rotWithShape="1">
          <a:blip r:embed="rId6">
            <a:alphaModFix/>
          </a:blip>
          <a:srcRect/>
          <a:stretch/>
        </p:blipFill>
        <p:spPr>
          <a:xfrm>
            <a:off x="252605" y="2796936"/>
            <a:ext cx="2934677" cy="22660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40</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Networking</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707282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0E26-CB92-335B-297F-9616562048B9}"/>
              </a:ext>
            </a:extLst>
          </p:cNvPr>
          <p:cNvSpPr>
            <a:spLocks noGrp="1"/>
          </p:cNvSpPr>
          <p:nvPr>
            <p:ph type="title"/>
          </p:nvPr>
        </p:nvSpPr>
        <p:spPr/>
        <p:txBody>
          <a:bodyPr/>
          <a:lstStyle/>
          <a:p>
            <a:r>
              <a:rPr lang="en-US" dirty="0"/>
              <a:t>Docker networking overview</a:t>
            </a:r>
            <a:endParaRPr lang="en-SI" dirty="0"/>
          </a:p>
        </p:txBody>
      </p:sp>
      <p:sp>
        <p:nvSpPr>
          <p:cNvPr id="3" name="Slide Number Placeholder 2">
            <a:extLst>
              <a:ext uri="{FF2B5EF4-FFF2-40B4-BE49-F238E27FC236}">
                <a16:creationId xmlns:a16="http://schemas.microsoft.com/office/drawing/2014/main" id="{3ACC7129-DA9C-50E4-1209-289249B87B0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41</a:t>
            </a:fld>
            <a:endParaRPr lang="en-US"/>
          </a:p>
        </p:txBody>
      </p:sp>
      <p:sp>
        <p:nvSpPr>
          <p:cNvPr id="4" name="Text Placeholder 3">
            <a:extLst>
              <a:ext uri="{FF2B5EF4-FFF2-40B4-BE49-F238E27FC236}">
                <a16:creationId xmlns:a16="http://schemas.microsoft.com/office/drawing/2014/main" id="{62469A70-4A7C-76FF-D7E2-F63F98BEA3CE}"/>
              </a:ext>
            </a:extLst>
          </p:cNvPr>
          <p:cNvSpPr>
            <a:spLocks noGrp="1"/>
          </p:cNvSpPr>
          <p:nvPr>
            <p:ph type="body" idx="1"/>
          </p:nvPr>
        </p:nvSpPr>
        <p:spPr/>
        <p:txBody>
          <a:bodyPr>
            <a:normAutofit lnSpcReduction="10000"/>
          </a:bodyPr>
          <a:lstStyle/>
          <a:p>
            <a:r>
              <a:rPr lang="en-US" dirty="0"/>
              <a:t>You can connect Docker containers </a:t>
            </a:r>
            <a:r>
              <a:rPr lang="en-US" b="1" dirty="0"/>
              <a:t>together</a:t>
            </a:r>
            <a:r>
              <a:rPr lang="en-US" dirty="0"/>
              <a:t>, or </a:t>
            </a:r>
            <a:r>
              <a:rPr lang="en-US" b="1" dirty="0"/>
              <a:t>connect them to non-Docker workloads</a:t>
            </a:r>
            <a:r>
              <a:rPr lang="en-US" dirty="0"/>
              <a:t> and VLANs.</a:t>
            </a:r>
          </a:p>
          <a:p>
            <a:r>
              <a:rPr lang="en-US" dirty="0"/>
              <a:t>Docker abstracts the underlying host-attached network from containers.</a:t>
            </a:r>
          </a:p>
          <a:p>
            <a:r>
              <a:rPr lang="en-US" dirty="0"/>
              <a:t>Docker also treats networks as first-class entities.</a:t>
            </a:r>
          </a:p>
          <a:p>
            <a:r>
              <a:rPr lang="en-US" dirty="0"/>
              <a:t>By default, Docker includes </a:t>
            </a:r>
            <a:r>
              <a:rPr lang="en-US" b="1" dirty="0"/>
              <a:t>three networks</a:t>
            </a:r>
            <a:r>
              <a:rPr lang="en-US" dirty="0"/>
              <a:t>, and each is provided by a different driver:</a:t>
            </a:r>
          </a:p>
          <a:p>
            <a:pPr lvl="1"/>
            <a:r>
              <a:rPr lang="en-US" dirty="0"/>
              <a:t>The network named </a:t>
            </a:r>
            <a:r>
              <a:rPr lang="en-US" b="1" dirty="0"/>
              <a:t>bridge</a:t>
            </a:r>
            <a:r>
              <a:rPr lang="en-US" dirty="0"/>
              <a:t> is the default network and provided by a </a:t>
            </a:r>
            <a:r>
              <a:rPr lang="en-US" b="1" dirty="0"/>
              <a:t>bridge driver</a:t>
            </a:r>
            <a:r>
              <a:rPr lang="en-US" dirty="0"/>
              <a:t>.</a:t>
            </a:r>
          </a:p>
          <a:p>
            <a:pPr lvl="1"/>
            <a:r>
              <a:rPr lang="en-US" dirty="0"/>
              <a:t>The </a:t>
            </a:r>
            <a:r>
              <a:rPr lang="en-US" b="1" dirty="0"/>
              <a:t>host network </a:t>
            </a:r>
            <a:r>
              <a:rPr lang="en-US" dirty="0"/>
              <a:t>is provided by the </a:t>
            </a:r>
            <a:r>
              <a:rPr lang="en-US" b="1" dirty="0"/>
              <a:t>host driver</a:t>
            </a:r>
            <a:r>
              <a:rPr lang="en-US" dirty="0"/>
              <a:t>, which instructs Docker not to create any special networking namespace or resources for attached containers. </a:t>
            </a:r>
          </a:p>
          <a:p>
            <a:pPr lvl="1"/>
            <a:r>
              <a:rPr lang="en-US" dirty="0"/>
              <a:t>The </a:t>
            </a:r>
            <a:r>
              <a:rPr lang="en-US" b="1" dirty="0"/>
              <a:t>none network </a:t>
            </a:r>
            <a:r>
              <a:rPr lang="en-US" dirty="0"/>
              <a:t>uses the </a:t>
            </a:r>
            <a:r>
              <a:rPr lang="en-US" b="1" dirty="0"/>
              <a:t>null driver</a:t>
            </a:r>
            <a:r>
              <a:rPr lang="en-US" dirty="0"/>
              <a:t>.</a:t>
            </a:r>
          </a:p>
          <a:p>
            <a:pPr lvl="1"/>
            <a:endParaRPr lang="en-SI" dirty="0"/>
          </a:p>
        </p:txBody>
      </p:sp>
    </p:spTree>
    <p:extLst>
      <p:ext uri="{BB962C8B-B14F-4D97-AF65-F5344CB8AC3E}">
        <p14:creationId xmlns:p14="http://schemas.microsoft.com/office/powerpoint/2010/main" val="2858327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FF9B-A34A-05C1-87AC-84F74CAE5BD8}"/>
              </a:ext>
            </a:extLst>
          </p:cNvPr>
          <p:cNvSpPr>
            <a:spLocks noGrp="1"/>
          </p:cNvSpPr>
          <p:nvPr>
            <p:ph type="title"/>
          </p:nvPr>
        </p:nvSpPr>
        <p:spPr/>
        <p:txBody>
          <a:bodyPr/>
          <a:lstStyle/>
          <a:p>
            <a:r>
              <a:rPr lang="en-US" dirty="0"/>
              <a:t>Network drivers</a:t>
            </a:r>
            <a:endParaRPr lang="en-SI" dirty="0"/>
          </a:p>
        </p:txBody>
      </p:sp>
      <p:sp>
        <p:nvSpPr>
          <p:cNvPr id="3" name="Slide Number Placeholder 2">
            <a:extLst>
              <a:ext uri="{FF2B5EF4-FFF2-40B4-BE49-F238E27FC236}">
                <a16:creationId xmlns:a16="http://schemas.microsoft.com/office/drawing/2014/main" id="{B5AF78FC-10F5-250D-A153-1587B8F38A9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42</a:t>
            </a:fld>
            <a:endParaRPr lang="en-US"/>
          </a:p>
        </p:txBody>
      </p:sp>
      <p:sp>
        <p:nvSpPr>
          <p:cNvPr id="4" name="Text Placeholder 3">
            <a:extLst>
              <a:ext uri="{FF2B5EF4-FFF2-40B4-BE49-F238E27FC236}">
                <a16:creationId xmlns:a16="http://schemas.microsoft.com/office/drawing/2014/main" id="{56D33422-C45F-BA53-A051-33C10A72AD84}"/>
              </a:ext>
            </a:extLst>
          </p:cNvPr>
          <p:cNvSpPr>
            <a:spLocks noGrp="1"/>
          </p:cNvSpPr>
          <p:nvPr>
            <p:ph type="body" idx="1"/>
          </p:nvPr>
        </p:nvSpPr>
        <p:spPr>
          <a:xfrm>
            <a:off x="362609" y="1104900"/>
            <a:ext cx="8118603" cy="4149819"/>
          </a:xfrm>
        </p:spPr>
        <p:txBody>
          <a:bodyPr>
            <a:normAutofit fontScale="92500" lnSpcReduction="10000"/>
          </a:bodyPr>
          <a:lstStyle/>
          <a:p>
            <a:r>
              <a:rPr lang="en-US" b="1" dirty="0"/>
              <a:t>bridge</a:t>
            </a:r>
            <a:r>
              <a:rPr lang="en-US" dirty="0"/>
              <a:t>: The default network driver. If you don’t specify a driver, this is the type of network you are creating. </a:t>
            </a:r>
          </a:p>
          <a:p>
            <a:r>
              <a:rPr lang="en-US" b="1" dirty="0"/>
              <a:t>host</a:t>
            </a:r>
            <a:r>
              <a:rPr lang="en-US" dirty="0"/>
              <a:t>: For standalone containers, remove network isolation between the container and the Docker host, and use the host’s networking directly.</a:t>
            </a:r>
          </a:p>
          <a:p>
            <a:r>
              <a:rPr lang="en-US" b="1" dirty="0"/>
              <a:t>overlay</a:t>
            </a:r>
            <a:r>
              <a:rPr lang="en-US" dirty="0"/>
              <a:t>: Overlay networks connect multiple Docker daemons together and enable swarm services to communicate with each other.</a:t>
            </a:r>
          </a:p>
          <a:p>
            <a:r>
              <a:rPr lang="en-US" b="1" dirty="0" err="1"/>
              <a:t>ipvlan</a:t>
            </a:r>
            <a:r>
              <a:rPr lang="en-US" dirty="0"/>
              <a:t>: </a:t>
            </a:r>
            <a:r>
              <a:rPr lang="en-US" dirty="0" err="1"/>
              <a:t>IPvlan</a:t>
            </a:r>
            <a:r>
              <a:rPr lang="en-US" dirty="0"/>
              <a:t> networks give users total control over both IPv4 and IPv6 addressing. </a:t>
            </a:r>
          </a:p>
          <a:p>
            <a:r>
              <a:rPr lang="en-US" b="1" dirty="0" err="1"/>
              <a:t>macvlan</a:t>
            </a:r>
            <a:r>
              <a:rPr lang="en-US" dirty="0"/>
              <a:t>: </a:t>
            </a:r>
            <a:r>
              <a:rPr lang="en-US" dirty="0" err="1"/>
              <a:t>Macvlan</a:t>
            </a:r>
            <a:r>
              <a:rPr lang="en-US" dirty="0"/>
              <a:t> networks allow you to assign a MAC address to a container, making it appear as a physical device on your network. </a:t>
            </a:r>
          </a:p>
          <a:p>
            <a:r>
              <a:rPr lang="en-US" b="1" dirty="0"/>
              <a:t>none</a:t>
            </a:r>
            <a:r>
              <a:rPr lang="en-US" dirty="0"/>
              <a:t>: For this container, disable all networking.</a:t>
            </a:r>
          </a:p>
          <a:p>
            <a:r>
              <a:rPr lang="en-US" b="1" dirty="0"/>
              <a:t>Network plugins</a:t>
            </a:r>
            <a:r>
              <a:rPr lang="en-US" dirty="0"/>
              <a:t>: You can install and use third-party network plugins with Docker.</a:t>
            </a:r>
          </a:p>
          <a:p>
            <a:endParaRPr lang="en-US" dirty="0"/>
          </a:p>
          <a:p>
            <a:endParaRPr lang="en-US" dirty="0"/>
          </a:p>
          <a:p>
            <a:endParaRPr lang="en-SI" dirty="0"/>
          </a:p>
        </p:txBody>
      </p:sp>
    </p:spTree>
    <p:extLst>
      <p:ext uri="{BB962C8B-B14F-4D97-AF65-F5344CB8AC3E}">
        <p14:creationId xmlns:p14="http://schemas.microsoft.com/office/powerpoint/2010/main" val="91081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FF80-4765-815A-2546-B8C83B035EEE}"/>
              </a:ext>
            </a:extLst>
          </p:cNvPr>
          <p:cNvSpPr>
            <a:spLocks noGrp="1"/>
          </p:cNvSpPr>
          <p:nvPr>
            <p:ph type="title"/>
          </p:nvPr>
        </p:nvSpPr>
        <p:spPr/>
        <p:txBody>
          <a:bodyPr/>
          <a:lstStyle/>
          <a:p>
            <a:r>
              <a:rPr lang="en-US" dirty="0"/>
              <a:t>Bridge networks</a:t>
            </a:r>
            <a:endParaRPr lang="en-SI" dirty="0"/>
          </a:p>
        </p:txBody>
      </p:sp>
      <p:sp>
        <p:nvSpPr>
          <p:cNvPr id="3" name="Slide Number Placeholder 2">
            <a:extLst>
              <a:ext uri="{FF2B5EF4-FFF2-40B4-BE49-F238E27FC236}">
                <a16:creationId xmlns:a16="http://schemas.microsoft.com/office/drawing/2014/main" id="{5F5A99A7-EDDA-AD1B-A7F2-152E91D7F76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43</a:t>
            </a:fld>
            <a:endParaRPr lang="en-US"/>
          </a:p>
        </p:txBody>
      </p:sp>
      <p:sp>
        <p:nvSpPr>
          <p:cNvPr id="4" name="Text Placeholder 3">
            <a:extLst>
              <a:ext uri="{FF2B5EF4-FFF2-40B4-BE49-F238E27FC236}">
                <a16:creationId xmlns:a16="http://schemas.microsoft.com/office/drawing/2014/main" id="{975DC196-B09E-7FB3-81CA-FC8A4377BE2D}"/>
              </a:ext>
            </a:extLst>
          </p:cNvPr>
          <p:cNvSpPr>
            <a:spLocks noGrp="1"/>
          </p:cNvSpPr>
          <p:nvPr>
            <p:ph type="body" idx="1"/>
          </p:nvPr>
        </p:nvSpPr>
        <p:spPr>
          <a:xfrm>
            <a:off x="362609" y="1104900"/>
            <a:ext cx="8118603" cy="4329742"/>
          </a:xfrm>
        </p:spPr>
        <p:txBody>
          <a:bodyPr>
            <a:normAutofit fontScale="92500" lnSpcReduction="20000"/>
          </a:bodyPr>
          <a:lstStyle/>
          <a:p>
            <a:r>
              <a:rPr lang="en-US" dirty="0"/>
              <a:t>A bridge network uses a software bridge which </a:t>
            </a:r>
            <a:r>
              <a:rPr lang="en-US" b="1" dirty="0"/>
              <a:t>allows containers connected to the same bridge network to communicate</a:t>
            </a:r>
            <a:r>
              <a:rPr lang="en-US" dirty="0"/>
              <a:t>, while providing isolation from containers which are not connected to that bridge network.</a:t>
            </a:r>
          </a:p>
          <a:p>
            <a:r>
              <a:rPr lang="en-US" dirty="0"/>
              <a:t>Bridge networks apply to </a:t>
            </a:r>
            <a:r>
              <a:rPr lang="en-US" b="1" dirty="0"/>
              <a:t>containers running on the same Docker daemon host</a:t>
            </a:r>
            <a:r>
              <a:rPr lang="en-US" dirty="0"/>
              <a:t>. </a:t>
            </a:r>
          </a:p>
          <a:p>
            <a:r>
              <a:rPr lang="en-US" dirty="0">
                <a:solidFill>
                  <a:srgbClr val="FF0000"/>
                </a:solidFill>
              </a:rPr>
              <a:t>The default bridge network:</a:t>
            </a:r>
          </a:p>
          <a:p>
            <a:pPr lvl="1"/>
            <a:r>
              <a:rPr lang="en-US" dirty="0"/>
              <a:t> If you don’t not specified any --network flags, the containers connect to the default bridge network.</a:t>
            </a:r>
          </a:p>
          <a:p>
            <a:pPr lvl="1"/>
            <a:r>
              <a:rPr lang="en-US" dirty="0"/>
              <a:t>The default bridge network is not recommended for production.</a:t>
            </a:r>
          </a:p>
          <a:p>
            <a:r>
              <a:rPr lang="en-US" dirty="0">
                <a:solidFill>
                  <a:srgbClr val="FF0000"/>
                </a:solidFill>
              </a:rPr>
              <a:t>User-defined bridge networks:</a:t>
            </a:r>
          </a:p>
          <a:p>
            <a:pPr lvl="1"/>
            <a:r>
              <a:rPr lang="en-US" dirty="0"/>
              <a:t>Containers connected to the same user-defined bridge network effectively expose all ports to each other.</a:t>
            </a:r>
          </a:p>
          <a:p>
            <a:pPr lvl="1"/>
            <a:r>
              <a:rPr lang="en-US" dirty="0"/>
              <a:t>User-defined bridges provide automatic DNS resolution between containers. </a:t>
            </a:r>
          </a:p>
          <a:p>
            <a:pPr lvl="1"/>
            <a:r>
              <a:rPr lang="en-US" dirty="0"/>
              <a:t>User-defined bridges provide better isolation.</a:t>
            </a:r>
          </a:p>
          <a:p>
            <a:pPr lvl="1"/>
            <a:endParaRPr lang="en-US" dirty="0"/>
          </a:p>
          <a:p>
            <a:pPr lvl="1"/>
            <a:endParaRPr lang="en-SI" dirty="0"/>
          </a:p>
        </p:txBody>
      </p:sp>
    </p:spTree>
    <p:extLst>
      <p:ext uri="{BB962C8B-B14F-4D97-AF65-F5344CB8AC3E}">
        <p14:creationId xmlns:p14="http://schemas.microsoft.com/office/powerpoint/2010/main" val="2171242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98501-5CB9-9B9D-FA47-9F19F3B4DC52}"/>
              </a:ext>
            </a:extLst>
          </p:cNvPr>
          <p:cNvSpPr>
            <a:spLocks noGrp="1"/>
          </p:cNvSpPr>
          <p:nvPr>
            <p:ph type="title"/>
          </p:nvPr>
        </p:nvSpPr>
        <p:spPr/>
        <p:txBody>
          <a:bodyPr/>
          <a:lstStyle/>
          <a:p>
            <a:r>
              <a:rPr lang="en-US" dirty="0"/>
              <a:t>Host network/Overlay networks</a:t>
            </a:r>
            <a:endParaRPr lang="en-SI" dirty="0"/>
          </a:p>
        </p:txBody>
      </p:sp>
      <p:sp>
        <p:nvSpPr>
          <p:cNvPr id="3" name="Slide Number Placeholder 2">
            <a:extLst>
              <a:ext uri="{FF2B5EF4-FFF2-40B4-BE49-F238E27FC236}">
                <a16:creationId xmlns:a16="http://schemas.microsoft.com/office/drawing/2014/main" id="{02CB5706-A0C3-7D2B-5C6E-C474D5DEEFB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44</a:t>
            </a:fld>
            <a:endParaRPr lang="en-US"/>
          </a:p>
        </p:txBody>
      </p:sp>
      <p:sp>
        <p:nvSpPr>
          <p:cNvPr id="4" name="Text Placeholder 3">
            <a:extLst>
              <a:ext uri="{FF2B5EF4-FFF2-40B4-BE49-F238E27FC236}">
                <a16:creationId xmlns:a16="http://schemas.microsoft.com/office/drawing/2014/main" id="{063C2436-6CC2-C452-A349-5F389D84645E}"/>
              </a:ext>
            </a:extLst>
          </p:cNvPr>
          <p:cNvSpPr>
            <a:spLocks noGrp="1"/>
          </p:cNvSpPr>
          <p:nvPr>
            <p:ph type="body" idx="1"/>
          </p:nvPr>
        </p:nvSpPr>
        <p:spPr/>
        <p:txBody>
          <a:bodyPr/>
          <a:lstStyle/>
          <a:p>
            <a:r>
              <a:rPr lang="en-US" dirty="0"/>
              <a:t>In host network mode the </a:t>
            </a:r>
            <a:r>
              <a:rPr lang="en-US" b="1" dirty="0"/>
              <a:t>container’s network stack is not isolated from the Docker host.</a:t>
            </a:r>
            <a:endParaRPr lang="en-US" dirty="0"/>
          </a:p>
          <a:p>
            <a:r>
              <a:rPr lang="en-US" dirty="0"/>
              <a:t>The container does not get its own IP-address allocated.</a:t>
            </a:r>
          </a:p>
          <a:p>
            <a:r>
              <a:rPr lang="en-US" dirty="0"/>
              <a:t>Can be useful to </a:t>
            </a:r>
            <a:r>
              <a:rPr lang="en-US" b="1" dirty="0"/>
              <a:t>optimize performance</a:t>
            </a:r>
            <a:r>
              <a:rPr lang="en-US" dirty="0"/>
              <a:t>, and in situations where a container needs to </a:t>
            </a:r>
            <a:r>
              <a:rPr lang="en-US" b="1" dirty="0"/>
              <a:t>handle a large range of ports</a:t>
            </a:r>
          </a:p>
          <a:p>
            <a:r>
              <a:rPr lang="en-US" b="1" dirty="0"/>
              <a:t>Overlay networks</a:t>
            </a:r>
            <a:r>
              <a:rPr lang="en-US" dirty="0"/>
              <a:t>:</a:t>
            </a:r>
          </a:p>
          <a:p>
            <a:pPr lvl="1"/>
            <a:r>
              <a:rPr lang="en-US" dirty="0"/>
              <a:t>Overlay networks are multi-host.</a:t>
            </a:r>
          </a:p>
          <a:p>
            <a:pPr lvl="1"/>
            <a:r>
              <a:rPr lang="en-US" dirty="0"/>
              <a:t>They allow a single network to span multiple hosts so that containers on different hosts can communicate directly. </a:t>
            </a:r>
          </a:p>
          <a:p>
            <a:endParaRPr lang="en-SI" dirty="0"/>
          </a:p>
        </p:txBody>
      </p:sp>
    </p:spTree>
    <p:extLst>
      <p:ext uri="{BB962C8B-B14F-4D97-AF65-F5344CB8AC3E}">
        <p14:creationId xmlns:p14="http://schemas.microsoft.com/office/powerpoint/2010/main" val="680133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45</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Building Images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2437713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p:txBody>
          <a:bodyPr/>
          <a:lstStyle/>
          <a:p>
            <a:r>
              <a:rPr lang="en-US" dirty="0"/>
              <a:t>Containerizing an app - overview</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46</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p:txBody>
          <a:bodyPr/>
          <a:lstStyle/>
          <a:p>
            <a:r>
              <a:rPr lang="en-US" dirty="0"/>
              <a:t>The process of containerizing an app looks like this:</a:t>
            </a:r>
          </a:p>
          <a:p>
            <a:pPr marL="1016000" lvl="1" indent="-457200">
              <a:buFont typeface="+mj-lt"/>
              <a:buAutoNum type="arabicPeriod"/>
            </a:pPr>
            <a:r>
              <a:rPr lang="en-US" dirty="0"/>
              <a:t>Start with your application code and dependencies</a:t>
            </a:r>
          </a:p>
          <a:p>
            <a:pPr marL="1016000" lvl="1" indent="-457200">
              <a:buFont typeface="+mj-lt"/>
              <a:buAutoNum type="arabicPeriod"/>
            </a:pPr>
            <a:r>
              <a:rPr lang="en-US" dirty="0"/>
              <a:t>Create a </a:t>
            </a:r>
            <a:r>
              <a:rPr lang="en-US" dirty="0" err="1"/>
              <a:t>Dockerfile</a:t>
            </a:r>
            <a:r>
              <a:rPr lang="en-US" dirty="0"/>
              <a:t> that describes your app, its dependencies, and how to run it</a:t>
            </a:r>
          </a:p>
          <a:p>
            <a:pPr marL="1016000" lvl="1" indent="-457200">
              <a:buFont typeface="+mj-lt"/>
              <a:buAutoNum type="arabicPeriod"/>
            </a:pPr>
            <a:r>
              <a:rPr lang="en-US" dirty="0"/>
              <a:t>Feed the </a:t>
            </a:r>
            <a:r>
              <a:rPr lang="en-US" dirty="0" err="1"/>
              <a:t>Dockerfile</a:t>
            </a:r>
            <a:r>
              <a:rPr lang="en-US" dirty="0"/>
              <a:t> into the docker image build command</a:t>
            </a:r>
          </a:p>
          <a:p>
            <a:pPr marL="1016000" lvl="1" indent="-457200">
              <a:buFont typeface="+mj-lt"/>
              <a:buAutoNum type="arabicPeriod"/>
            </a:pPr>
            <a:r>
              <a:rPr lang="en-US" dirty="0"/>
              <a:t>Push the new image to a registry (optional)</a:t>
            </a:r>
          </a:p>
          <a:p>
            <a:pPr marL="1016000" lvl="1" indent="-457200">
              <a:buFont typeface="+mj-lt"/>
              <a:buAutoNum type="arabicPeriod"/>
            </a:pPr>
            <a:r>
              <a:rPr lang="en-US" dirty="0"/>
              <a:t>Run container from the image</a:t>
            </a:r>
          </a:p>
          <a:p>
            <a:r>
              <a:rPr lang="en-US" dirty="0"/>
              <a:t>You can create a Docker image by either modifying an existing image inside a container or defining and executing a build script called a </a:t>
            </a:r>
            <a:r>
              <a:rPr lang="en-US" dirty="0" err="1"/>
              <a:t>Dockerfile</a:t>
            </a:r>
            <a:r>
              <a:rPr lang="en-US" dirty="0"/>
              <a:t>.</a:t>
            </a:r>
          </a:p>
        </p:txBody>
      </p:sp>
    </p:spTree>
    <p:extLst>
      <p:ext uri="{BB962C8B-B14F-4D97-AF65-F5344CB8AC3E}">
        <p14:creationId xmlns:p14="http://schemas.microsoft.com/office/powerpoint/2010/main" val="3889301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933D5E-3EF3-583C-8B47-02ACB84F5E8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47</a:t>
            </a:fld>
            <a:endParaRPr lang="en-US"/>
          </a:p>
        </p:txBody>
      </p:sp>
      <p:sp>
        <p:nvSpPr>
          <p:cNvPr id="4" name="Text Placeholder 3">
            <a:extLst>
              <a:ext uri="{FF2B5EF4-FFF2-40B4-BE49-F238E27FC236}">
                <a16:creationId xmlns:a16="http://schemas.microsoft.com/office/drawing/2014/main" id="{3F4A3117-6FEE-045E-F7C5-12365A42D651}"/>
              </a:ext>
            </a:extLst>
          </p:cNvPr>
          <p:cNvSpPr>
            <a:spLocks noGrp="1"/>
          </p:cNvSpPr>
          <p:nvPr>
            <p:ph type="body" idx="1"/>
          </p:nvPr>
        </p:nvSpPr>
        <p:spPr/>
        <p:txBody>
          <a:bodyPr/>
          <a:lstStyle/>
          <a:p>
            <a:endParaRPr lang="en-SI"/>
          </a:p>
        </p:txBody>
      </p:sp>
      <p:pic>
        <p:nvPicPr>
          <p:cNvPr id="6" name="Picture 5">
            <a:extLst>
              <a:ext uri="{FF2B5EF4-FFF2-40B4-BE49-F238E27FC236}">
                <a16:creationId xmlns:a16="http://schemas.microsoft.com/office/drawing/2014/main" id="{838F0C45-CAD2-EF25-9B6B-937FD1536285}"/>
              </a:ext>
            </a:extLst>
          </p:cNvPr>
          <p:cNvPicPr>
            <a:picLocks noChangeAspect="1"/>
          </p:cNvPicPr>
          <p:nvPr/>
        </p:nvPicPr>
        <p:blipFill>
          <a:blip r:embed="rId2"/>
          <a:stretch>
            <a:fillRect/>
          </a:stretch>
        </p:blipFill>
        <p:spPr>
          <a:xfrm>
            <a:off x="0" y="629928"/>
            <a:ext cx="9144000" cy="4455144"/>
          </a:xfrm>
          <a:prstGeom prst="rect">
            <a:avLst/>
          </a:prstGeom>
        </p:spPr>
      </p:pic>
    </p:spTree>
    <p:extLst>
      <p:ext uri="{BB962C8B-B14F-4D97-AF65-F5344CB8AC3E}">
        <p14:creationId xmlns:p14="http://schemas.microsoft.com/office/powerpoint/2010/main" val="191811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48</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Sharing Docker Images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42783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9A986C-3697-034A-92D3-F7C32885FE2B}"/>
              </a:ext>
            </a:extLst>
          </p:cNvPr>
          <p:cNvPicPr>
            <a:picLocks noChangeAspect="1"/>
          </p:cNvPicPr>
          <p:nvPr/>
        </p:nvPicPr>
        <p:blipFill>
          <a:blip r:embed="rId2"/>
          <a:stretch>
            <a:fillRect/>
          </a:stretch>
        </p:blipFill>
        <p:spPr>
          <a:xfrm>
            <a:off x="1799141" y="4114989"/>
            <a:ext cx="5545717" cy="1600011"/>
          </a:xfrm>
          <a:prstGeom prst="rect">
            <a:avLst/>
          </a:prstGeom>
        </p:spPr>
      </p:pic>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p:txBody>
          <a:bodyPr/>
          <a:lstStyle/>
          <a:p>
            <a:r>
              <a:rPr lang="en-US" dirty="0"/>
              <a:t>Working with registries, repositories, and image tags</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49</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a:xfrm>
            <a:off x="362609" y="1423359"/>
            <a:ext cx="8118603" cy="2889850"/>
          </a:xfrm>
        </p:spPr>
        <p:txBody>
          <a:bodyPr/>
          <a:lstStyle/>
          <a:p>
            <a:r>
              <a:rPr lang="en-US" b="1" dirty="0"/>
              <a:t>Sharing</a:t>
            </a:r>
            <a:r>
              <a:rPr lang="en-US" dirty="0"/>
              <a:t> is all about taking the images you’ve built on your local machine and </a:t>
            </a:r>
            <a:r>
              <a:rPr lang="en-US" b="1" dirty="0"/>
              <a:t>making them available for other people to use. </a:t>
            </a:r>
          </a:p>
          <a:p>
            <a:r>
              <a:rPr lang="en-US" dirty="0"/>
              <a:t>The server that stores images centrally is called a </a:t>
            </a:r>
            <a:r>
              <a:rPr lang="en-US" b="1" dirty="0"/>
              <a:t>Docker registry</a:t>
            </a:r>
            <a:r>
              <a:rPr lang="en-US" dirty="0"/>
              <a:t>.</a:t>
            </a:r>
          </a:p>
          <a:p>
            <a:r>
              <a:rPr lang="en-US" dirty="0">
                <a:hlinkClick r:id="rId3"/>
              </a:rPr>
              <a:t>Docker Hub</a:t>
            </a:r>
            <a:r>
              <a:rPr lang="en-US" dirty="0"/>
              <a:t>:</a:t>
            </a:r>
          </a:p>
          <a:p>
            <a:pPr lvl="1"/>
            <a:r>
              <a:rPr lang="en-US" dirty="0"/>
              <a:t>the most popular image registry</a:t>
            </a:r>
          </a:p>
          <a:p>
            <a:pPr lvl="1"/>
            <a:r>
              <a:rPr lang="en-US" dirty="0"/>
              <a:t>public registry you can use for free</a:t>
            </a:r>
          </a:p>
          <a:p>
            <a:pPr lvl="1"/>
            <a:r>
              <a:rPr lang="en-US" dirty="0"/>
              <a:t>the default registry for the Docker Engine</a:t>
            </a:r>
          </a:p>
          <a:p>
            <a:pPr lvl="1"/>
            <a:endParaRPr lang="en-SI" dirty="0"/>
          </a:p>
        </p:txBody>
      </p:sp>
    </p:spTree>
    <p:extLst>
      <p:ext uri="{BB962C8B-B14F-4D97-AF65-F5344CB8AC3E}">
        <p14:creationId xmlns:p14="http://schemas.microsoft.com/office/powerpoint/2010/main" val="2772172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chemeClr val="dk1"/>
              </a:buClr>
              <a:buSzPts val="2800"/>
              <a:buFont typeface="Tahoma"/>
              <a:buNone/>
            </a:pPr>
            <a:r>
              <a:rPr lang="en-US">
                <a:solidFill>
                  <a:schemeClr val="dk1"/>
                </a:solidFill>
              </a:rPr>
              <a:t>Najdete nas tudi na:  </a:t>
            </a:r>
            <a:endParaRPr/>
          </a:p>
        </p:txBody>
      </p:sp>
      <p:sp>
        <p:nvSpPr>
          <p:cNvPr id="278" name="Google Shape;278;p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a:t>
            </a:fld>
            <a:endParaRPr/>
          </a:p>
        </p:txBody>
      </p:sp>
      <p:sp>
        <p:nvSpPr>
          <p:cNvPr id="279" name="Google Shape;279;p5"/>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b="1"/>
          </a:p>
          <a:p>
            <a:pPr marL="342900" lvl="0" indent="-215900" algn="l" rtl="0">
              <a:spcBef>
                <a:spcPts val="400"/>
              </a:spcBef>
              <a:spcAft>
                <a:spcPts val="0"/>
              </a:spcAft>
              <a:buClr>
                <a:srgbClr val="344447"/>
              </a:buClr>
              <a:buSzPts val="2000"/>
              <a:buNone/>
            </a:pPr>
            <a:endParaRPr b="1"/>
          </a:p>
        </p:txBody>
      </p:sp>
      <p:pic>
        <p:nvPicPr>
          <p:cNvPr id="280" name="Google Shape;280;p5"/>
          <p:cNvPicPr preferRelativeResize="0"/>
          <p:nvPr/>
        </p:nvPicPr>
        <p:blipFill rotWithShape="1">
          <a:blip r:embed="rId3">
            <a:alphaModFix/>
          </a:blip>
          <a:srcRect/>
          <a:stretch/>
        </p:blipFill>
        <p:spPr>
          <a:xfrm>
            <a:off x="443980" y="1061786"/>
            <a:ext cx="8057631" cy="368209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5E91-BCD9-5A25-0E3C-39FB744395B5}"/>
              </a:ext>
            </a:extLst>
          </p:cNvPr>
          <p:cNvSpPr>
            <a:spLocks noGrp="1"/>
          </p:cNvSpPr>
          <p:nvPr>
            <p:ph type="title"/>
          </p:nvPr>
        </p:nvSpPr>
        <p:spPr/>
        <p:txBody>
          <a:bodyPr/>
          <a:lstStyle/>
          <a:p>
            <a:r>
              <a:rPr lang="en-US" dirty="0"/>
              <a:t>Create a repo on Docker Hub</a:t>
            </a:r>
            <a:endParaRPr lang="en-SI" dirty="0"/>
          </a:p>
        </p:txBody>
      </p:sp>
      <p:sp>
        <p:nvSpPr>
          <p:cNvPr id="3" name="Slide Number Placeholder 2">
            <a:extLst>
              <a:ext uri="{FF2B5EF4-FFF2-40B4-BE49-F238E27FC236}">
                <a16:creationId xmlns:a16="http://schemas.microsoft.com/office/drawing/2014/main" id="{5EFCB430-5794-D254-FCB5-68FF5190672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50</a:t>
            </a:fld>
            <a:endParaRPr lang="en-US"/>
          </a:p>
        </p:txBody>
      </p:sp>
      <p:sp>
        <p:nvSpPr>
          <p:cNvPr id="4" name="Text Placeholder 3">
            <a:extLst>
              <a:ext uri="{FF2B5EF4-FFF2-40B4-BE49-F238E27FC236}">
                <a16:creationId xmlns:a16="http://schemas.microsoft.com/office/drawing/2014/main" id="{C8BDF8C5-8D5B-1D42-08CB-80EDDE41EA59}"/>
              </a:ext>
            </a:extLst>
          </p:cNvPr>
          <p:cNvSpPr>
            <a:spLocks noGrp="1"/>
          </p:cNvSpPr>
          <p:nvPr>
            <p:ph type="body" idx="1"/>
          </p:nvPr>
        </p:nvSpPr>
        <p:spPr>
          <a:xfrm>
            <a:off x="362609" y="1104900"/>
            <a:ext cx="8118603" cy="4149819"/>
          </a:xfrm>
        </p:spPr>
        <p:txBody>
          <a:bodyPr>
            <a:normAutofit/>
          </a:bodyPr>
          <a:lstStyle/>
          <a:p>
            <a:r>
              <a:rPr lang="en-US" dirty="0"/>
              <a:t>Create a Docker ID for free if you don’t have one.</a:t>
            </a:r>
          </a:p>
          <a:p>
            <a:r>
              <a:rPr lang="en-US" dirty="0"/>
              <a:t>Docker offers private repositories which allows you to restrict content to specific users or teams. There is one private repository for free per user. </a:t>
            </a:r>
          </a:p>
          <a:p>
            <a:r>
              <a:rPr lang="en-US" dirty="0"/>
              <a:t>Pushing your own images to Docker Hub</a:t>
            </a:r>
          </a:p>
          <a:p>
            <a:r>
              <a:rPr lang="en-US" dirty="0"/>
              <a:t>Run the image on a new instance</a:t>
            </a:r>
          </a:p>
          <a:p>
            <a:r>
              <a:rPr lang="en-US" dirty="0"/>
              <a:t>Introducing self-hosted registries</a:t>
            </a:r>
          </a:p>
          <a:p>
            <a:pPr lvl="1"/>
            <a:r>
              <a:rPr lang="en-US" dirty="0"/>
              <a:t>Docker Registry 2.0</a:t>
            </a:r>
          </a:p>
          <a:p>
            <a:pPr lvl="1"/>
            <a:r>
              <a:rPr lang="en-US" dirty="0"/>
              <a:t>GitLab Container Registry</a:t>
            </a:r>
          </a:p>
          <a:p>
            <a:pPr lvl="1"/>
            <a:r>
              <a:rPr lang="en-US" dirty="0"/>
              <a:t>Harbor Container Registry</a:t>
            </a:r>
          </a:p>
          <a:p>
            <a:pPr lvl="1"/>
            <a:r>
              <a:rPr lang="en-US" dirty="0" err="1"/>
              <a:t>Sonatype</a:t>
            </a:r>
            <a:r>
              <a:rPr lang="en-US" dirty="0"/>
              <a:t> Nexus Repository OSS</a:t>
            </a:r>
          </a:p>
          <a:p>
            <a:pPr lvl="1"/>
            <a:r>
              <a:rPr lang="en-US" dirty="0"/>
              <a:t>Project Quay</a:t>
            </a:r>
          </a:p>
          <a:p>
            <a:pPr lvl="1"/>
            <a:endParaRPr lang="en-US" dirty="0"/>
          </a:p>
          <a:p>
            <a:pPr lvl="1"/>
            <a:endParaRPr lang="en-SI" dirty="0"/>
          </a:p>
        </p:txBody>
      </p:sp>
    </p:spTree>
    <p:extLst>
      <p:ext uri="{BB962C8B-B14F-4D97-AF65-F5344CB8AC3E}">
        <p14:creationId xmlns:p14="http://schemas.microsoft.com/office/powerpoint/2010/main" val="1841688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51</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Running Multi-container Apps With Docker Compose</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525207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a:xfrm>
            <a:off x="361615" y="460281"/>
            <a:ext cx="8229600" cy="868187"/>
          </a:xfrm>
        </p:spPr>
        <p:txBody>
          <a:bodyPr/>
          <a:lstStyle/>
          <a:p>
            <a:r>
              <a:rPr lang="en-US" dirty="0"/>
              <a:t>Overview of Docker Compose and installation</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52</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a:xfrm>
            <a:off x="362609" y="1457864"/>
            <a:ext cx="8118603" cy="3796855"/>
          </a:xfrm>
        </p:spPr>
        <p:txBody>
          <a:bodyPr/>
          <a:lstStyle/>
          <a:p>
            <a:r>
              <a:rPr lang="en-US" dirty="0"/>
              <a:t>Compose is a tool for defining and running </a:t>
            </a:r>
            <a:r>
              <a:rPr lang="en-US" b="1" dirty="0"/>
              <a:t>multi-container Docker applications in single-engine mode</a:t>
            </a:r>
            <a:r>
              <a:rPr lang="en-US" dirty="0"/>
              <a:t>.</a:t>
            </a:r>
          </a:p>
          <a:p>
            <a:r>
              <a:rPr lang="en-US" dirty="0">
                <a:hlinkClick r:id="rId2"/>
              </a:rPr>
              <a:t>Compose command compatibility with docker-compose</a:t>
            </a:r>
            <a:endParaRPr lang="en-US" dirty="0"/>
          </a:p>
          <a:p>
            <a:r>
              <a:rPr lang="en-US" dirty="0"/>
              <a:t>Main features of Compose:</a:t>
            </a:r>
          </a:p>
          <a:p>
            <a:pPr lvl="1"/>
            <a:r>
              <a:rPr lang="en-US" dirty="0"/>
              <a:t>Multiple isolated environments on a single host</a:t>
            </a:r>
          </a:p>
          <a:p>
            <a:pPr lvl="1"/>
            <a:r>
              <a:rPr lang="en-US" dirty="0"/>
              <a:t>Preserve volume data when containers are create</a:t>
            </a:r>
          </a:p>
          <a:p>
            <a:pPr lvl="1"/>
            <a:r>
              <a:rPr lang="en-US" dirty="0"/>
              <a:t>Only recreate containers that have changed</a:t>
            </a:r>
          </a:p>
          <a:p>
            <a:pPr lvl="1"/>
            <a:r>
              <a:rPr lang="en-US" dirty="0"/>
              <a:t>Variables and moving a composition between environments</a:t>
            </a:r>
          </a:p>
          <a:p>
            <a:pPr lvl="1"/>
            <a:r>
              <a:rPr lang="en-US" dirty="0"/>
              <a:t>Portability</a:t>
            </a:r>
          </a:p>
          <a:p>
            <a:r>
              <a:rPr lang="en-US" dirty="0"/>
              <a:t>The Docker Compose file describes the desired state of your app - what it should look like when everything’s running.</a:t>
            </a:r>
            <a:endParaRPr lang="en-SI" dirty="0"/>
          </a:p>
        </p:txBody>
      </p:sp>
    </p:spTree>
    <p:extLst>
      <p:ext uri="{BB962C8B-B14F-4D97-AF65-F5344CB8AC3E}">
        <p14:creationId xmlns:p14="http://schemas.microsoft.com/office/powerpoint/2010/main" val="3015855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53</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Reliability And Health Checks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384343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p:txBody>
          <a:bodyPr/>
          <a:lstStyle/>
          <a:p>
            <a:r>
              <a:rPr lang="en-US" dirty="0"/>
              <a:t>Self-healing containers with restart policies</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54</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a:xfrm>
            <a:off x="362609" y="1104900"/>
            <a:ext cx="8118603" cy="4485017"/>
          </a:xfrm>
        </p:spPr>
        <p:txBody>
          <a:bodyPr>
            <a:normAutofit fontScale="92500" lnSpcReduction="10000"/>
          </a:bodyPr>
          <a:lstStyle/>
          <a:p>
            <a:r>
              <a:rPr lang="en-US" dirty="0"/>
              <a:t>Docker monitors the health of your app at a basic level every time you run a container.</a:t>
            </a:r>
          </a:p>
          <a:p>
            <a:r>
              <a:rPr lang="en-US" dirty="0"/>
              <a:t>Docker checks that the process is still running, and if it stops, the container goes into the exited state.</a:t>
            </a:r>
          </a:p>
          <a:p>
            <a:r>
              <a:rPr lang="en-US" dirty="0"/>
              <a:t>It’s often a good idea </a:t>
            </a:r>
            <a:r>
              <a:rPr lang="en-US" b="1" dirty="0"/>
              <a:t>to run containers with a restart policy</a:t>
            </a:r>
            <a:r>
              <a:rPr lang="en-US" dirty="0"/>
              <a:t>. </a:t>
            </a:r>
          </a:p>
          <a:p>
            <a:pPr lvl="1"/>
            <a:r>
              <a:rPr lang="en-US" dirty="0"/>
              <a:t>Restart policies are applied per-container</a:t>
            </a:r>
          </a:p>
          <a:p>
            <a:r>
              <a:rPr lang="en-US" dirty="0"/>
              <a:t>The following restart policies exist:</a:t>
            </a:r>
          </a:p>
          <a:p>
            <a:pPr lvl="1"/>
            <a:r>
              <a:rPr lang="en-US" b="1" dirty="0"/>
              <a:t>no</a:t>
            </a:r>
            <a:r>
              <a:rPr lang="en-US" dirty="0"/>
              <a:t>: Do not automatically restart the container. (the default)</a:t>
            </a:r>
          </a:p>
          <a:p>
            <a:pPr lvl="1"/>
            <a:r>
              <a:rPr lang="en-US" b="1" dirty="0"/>
              <a:t>on-failure</a:t>
            </a:r>
            <a:r>
              <a:rPr lang="en-US" dirty="0"/>
              <a:t>: Restart the container if it exits due to an error, which manifests as a non-zero exit code.</a:t>
            </a:r>
          </a:p>
          <a:p>
            <a:pPr lvl="1"/>
            <a:r>
              <a:rPr lang="en-US" b="1" dirty="0"/>
              <a:t>always</a:t>
            </a:r>
            <a:r>
              <a:rPr lang="en-US" dirty="0"/>
              <a:t>: Always restart the container if it stops. If it is manually stopped, it is restarted only when Docker daemon restarts or the container itself is manually restarted.</a:t>
            </a:r>
          </a:p>
          <a:p>
            <a:pPr lvl="1"/>
            <a:r>
              <a:rPr lang="en-US" b="1" dirty="0"/>
              <a:t>unless-stopped</a:t>
            </a:r>
            <a:r>
              <a:rPr lang="en-US" dirty="0"/>
              <a:t>: Similar to always, except that when the container is stopped (manually or otherwise), it is not restarted even after Docker daemon restarts.</a:t>
            </a:r>
            <a:endParaRPr lang="en-SI" dirty="0"/>
          </a:p>
        </p:txBody>
      </p:sp>
    </p:spTree>
    <p:extLst>
      <p:ext uri="{BB962C8B-B14F-4D97-AF65-F5344CB8AC3E}">
        <p14:creationId xmlns:p14="http://schemas.microsoft.com/office/powerpoint/2010/main" val="868483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DED0-EF17-FA62-1B94-B9F3990D8111}"/>
              </a:ext>
            </a:extLst>
          </p:cNvPr>
          <p:cNvSpPr>
            <a:spLocks noGrp="1"/>
          </p:cNvSpPr>
          <p:nvPr>
            <p:ph type="title"/>
          </p:nvPr>
        </p:nvSpPr>
        <p:spPr/>
        <p:txBody>
          <a:bodyPr/>
          <a:lstStyle/>
          <a:p>
            <a:r>
              <a:rPr lang="en-US" dirty="0"/>
              <a:t>Building health checks into Docker images</a:t>
            </a:r>
            <a:endParaRPr lang="en-SI" dirty="0"/>
          </a:p>
        </p:txBody>
      </p:sp>
      <p:sp>
        <p:nvSpPr>
          <p:cNvPr id="3" name="Slide Number Placeholder 2">
            <a:extLst>
              <a:ext uri="{FF2B5EF4-FFF2-40B4-BE49-F238E27FC236}">
                <a16:creationId xmlns:a16="http://schemas.microsoft.com/office/drawing/2014/main" id="{B964984A-C1F3-38B8-3106-6124EABE37D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55</a:t>
            </a:fld>
            <a:endParaRPr lang="en-US"/>
          </a:p>
        </p:txBody>
      </p:sp>
      <p:sp>
        <p:nvSpPr>
          <p:cNvPr id="4" name="Text Placeholder 3">
            <a:extLst>
              <a:ext uri="{FF2B5EF4-FFF2-40B4-BE49-F238E27FC236}">
                <a16:creationId xmlns:a16="http://schemas.microsoft.com/office/drawing/2014/main" id="{39EDB44D-CC1A-3D87-8FD0-DE71EE2FA6AD}"/>
              </a:ext>
            </a:extLst>
          </p:cNvPr>
          <p:cNvSpPr>
            <a:spLocks noGrp="1"/>
          </p:cNvSpPr>
          <p:nvPr>
            <p:ph type="body" idx="1"/>
          </p:nvPr>
        </p:nvSpPr>
        <p:spPr/>
        <p:txBody>
          <a:bodyPr/>
          <a:lstStyle/>
          <a:p>
            <a:r>
              <a:rPr lang="en-US" dirty="0"/>
              <a:t>In production you’ll run your apps in a container platform like Docker Swarm or Kubernetes, and those platforms have features that help you deploy </a:t>
            </a:r>
            <a:r>
              <a:rPr lang="en-US" b="1" dirty="0"/>
              <a:t>self-healing apps</a:t>
            </a:r>
            <a:r>
              <a:rPr lang="en-US" dirty="0"/>
              <a:t>.</a:t>
            </a:r>
          </a:p>
          <a:p>
            <a:r>
              <a:rPr lang="en-US" dirty="0"/>
              <a:t>You can package your containers with information the platform uses to check if the application inside the container is healthy.</a:t>
            </a:r>
          </a:p>
          <a:p>
            <a:r>
              <a:rPr lang="en-US" b="1" dirty="0"/>
              <a:t>The health check is an ongoing test that helps the container platform keep your application running.</a:t>
            </a:r>
          </a:p>
          <a:p>
            <a:r>
              <a:rPr lang="en-US" dirty="0"/>
              <a:t>Why doesn’t Docker restart or replace an unhealthy container?</a:t>
            </a:r>
          </a:p>
          <a:p>
            <a:pPr lvl="1"/>
            <a:r>
              <a:rPr lang="en-US" dirty="0"/>
              <a:t>Docker can’t safely do that, because the Docker Engine is running on a single server.</a:t>
            </a:r>
          </a:p>
          <a:p>
            <a:pPr lvl="1"/>
            <a:r>
              <a:rPr lang="en-US" dirty="0"/>
              <a:t>Health checks become really useful in a cluster with multiple servers running Docker being managed by Docker Swarm or Kubernetes.</a:t>
            </a:r>
            <a:endParaRPr lang="en-SI" dirty="0"/>
          </a:p>
        </p:txBody>
      </p:sp>
    </p:spTree>
    <p:extLst>
      <p:ext uri="{BB962C8B-B14F-4D97-AF65-F5344CB8AC3E}">
        <p14:creationId xmlns:p14="http://schemas.microsoft.com/office/powerpoint/2010/main" val="1845759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D33F2-1CB7-08AB-996E-409CA7EFCBF5}"/>
              </a:ext>
            </a:extLst>
          </p:cNvPr>
          <p:cNvSpPr>
            <a:spLocks noGrp="1"/>
          </p:cNvSpPr>
          <p:nvPr>
            <p:ph type="title"/>
          </p:nvPr>
        </p:nvSpPr>
        <p:spPr/>
        <p:txBody>
          <a:bodyPr/>
          <a:lstStyle/>
          <a:p>
            <a:r>
              <a:rPr lang="en-US" dirty="0" err="1"/>
              <a:t>Portainer</a:t>
            </a:r>
            <a:endParaRPr lang="en-SI" dirty="0"/>
          </a:p>
        </p:txBody>
      </p:sp>
      <p:sp>
        <p:nvSpPr>
          <p:cNvPr id="3" name="Slide Number Placeholder 2">
            <a:extLst>
              <a:ext uri="{FF2B5EF4-FFF2-40B4-BE49-F238E27FC236}">
                <a16:creationId xmlns:a16="http://schemas.microsoft.com/office/drawing/2014/main" id="{72E342C1-D2B1-0B6F-F31E-F341B8595F6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56</a:t>
            </a:fld>
            <a:endParaRPr lang="en-US"/>
          </a:p>
        </p:txBody>
      </p:sp>
      <p:sp>
        <p:nvSpPr>
          <p:cNvPr id="4" name="Text Placeholder 3">
            <a:extLst>
              <a:ext uri="{FF2B5EF4-FFF2-40B4-BE49-F238E27FC236}">
                <a16:creationId xmlns:a16="http://schemas.microsoft.com/office/drawing/2014/main" id="{D61CB1B5-5FB7-63EB-251D-B3BCD6918563}"/>
              </a:ext>
            </a:extLst>
          </p:cNvPr>
          <p:cNvSpPr>
            <a:spLocks noGrp="1"/>
          </p:cNvSpPr>
          <p:nvPr>
            <p:ph type="body" idx="1"/>
          </p:nvPr>
        </p:nvSpPr>
        <p:spPr>
          <a:xfrm>
            <a:off x="355600" y="878473"/>
            <a:ext cx="8118603" cy="3958053"/>
          </a:xfrm>
        </p:spPr>
        <p:txBody>
          <a:bodyPr/>
          <a:lstStyle/>
          <a:p>
            <a:r>
              <a:rPr lang="en-US" dirty="0"/>
              <a:t>Deploy, configure, troubleshoot and secure containers in minutes on Kubernetes, Docker, Swarm and Nomad in any cloud, data center or device.</a:t>
            </a:r>
          </a:p>
          <a:p>
            <a:r>
              <a:rPr lang="en-US" dirty="0">
                <a:hlinkClick r:id="rId2"/>
              </a:rPr>
              <a:t>https://docs.portainer.io/start/install/server/docker/linux</a:t>
            </a:r>
            <a:endParaRPr lang="en-US" dirty="0"/>
          </a:p>
          <a:p>
            <a:endParaRPr lang="en-SI" dirty="0"/>
          </a:p>
        </p:txBody>
      </p:sp>
      <p:pic>
        <p:nvPicPr>
          <p:cNvPr id="6" name="Picture 5">
            <a:extLst>
              <a:ext uri="{FF2B5EF4-FFF2-40B4-BE49-F238E27FC236}">
                <a16:creationId xmlns:a16="http://schemas.microsoft.com/office/drawing/2014/main" id="{D494565C-7476-2700-A667-FA1695514EFF}"/>
              </a:ext>
            </a:extLst>
          </p:cNvPr>
          <p:cNvPicPr>
            <a:picLocks noChangeAspect="1"/>
          </p:cNvPicPr>
          <p:nvPr/>
        </p:nvPicPr>
        <p:blipFill>
          <a:blip r:embed="rId3"/>
          <a:stretch>
            <a:fillRect/>
          </a:stretch>
        </p:blipFill>
        <p:spPr>
          <a:xfrm>
            <a:off x="2199736" y="2457456"/>
            <a:ext cx="4744528" cy="2797262"/>
          </a:xfrm>
          <a:prstGeom prst="rect">
            <a:avLst/>
          </a:prstGeom>
        </p:spPr>
      </p:pic>
    </p:spTree>
    <p:extLst>
      <p:ext uri="{BB962C8B-B14F-4D97-AF65-F5344CB8AC3E}">
        <p14:creationId xmlns:p14="http://schemas.microsoft.com/office/powerpoint/2010/main" val="128387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6F95-4B8A-1636-5087-A3ECE59EA721}"/>
              </a:ext>
            </a:extLst>
          </p:cNvPr>
          <p:cNvSpPr>
            <a:spLocks noGrp="1"/>
          </p:cNvSpPr>
          <p:nvPr>
            <p:ph type="title"/>
          </p:nvPr>
        </p:nvSpPr>
        <p:spPr/>
        <p:txBody>
          <a:bodyPr/>
          <a:lstStyle/>
          <a:p>
            <a:r>
              <a:rPr lang="en-US" dirty="0"/>
              <a:t>Example: Deploying ownCloud</a:t>
            </a:r>
            <a:endParaRPr lang="en-SI" dirty="0"/>
          </a:p>
        </p:txBody>
      </p:sp>
      <p:sp>
        <p:nvSpPr>
          <p:cNvPr id="3" name="Slide Number Placeholder 2">
            <a:extLst>
              <a:ext uri="{FF2B5EF4-FFF2-40B4-BE49-F238E27FC236}">
                <a16:creationId xmlns:a16="http://schemas.microsoft.com/office/drawing/2014/main" id="{C57C2FF9-2034-99AF-E66C-7D2DFEE4E41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57</a:t>
            </a:fld>
            <a:endParaRPr lang="en-US"/>
          </a:p>
        </p:txBody>
      </p:sp>
      <p:sp>
        <p:nvSpPr>
          <p:cNvPr id="4" name="Text Placeholder 3">
            <a:extLst>
              <a:ext uri="{FF2B5EF4-FFF2-40B4-BE49-F238E27FC236}">
                <a16:creationId xmlns:a16="http://schemas.microsoft.com/office/drawing/2014/main" id="{8CF8C9C7-3A21-8CF9-DA05-4E15022FE5D1}"/>
              </a:ext>
            </a:extLst>
          </p:cNvPr>
          <p:cNvSpPr>
            <a:spLocks noGrp="1"/>
          </p:cNvSpPr>
          <p:nvPr>
            <p:ph type="body" idx="1"/>
          </p:nvPr>
        </p:nvSpPr>
        <p:spPr/>
        <p:txBody>
          <a:bodyPr/>
          <a:lstStyle/>
          <a:p>
            <a:r>
              <a:rPr lang="en-US" dirty="0"/>
              <a:t>ownCloud can be installed using the official ownCloud Docker image. This official image works standalone for a quick evaluation but is designed to be used in a docker-compose setup.</a:t>
            </a:r>
          </a:p>
          <a:p>
            <a:r>
              <a:rPr lang="en-US" dirty="0">
                <a:hlinkClick r:id="rId2"/>
              </a:rPr>
              <a:t>https://doc.owncloud.com/server/10.11/admin_manual/installation/docker/</a:t>
            </a:r>
            <a:endParaRPr lang="en-US" dirty="0"/>
          </a:p>
          <a:p>
            <a:endParaRPr lang="en-US" dirty="0"/>
          </a:p>
        </p:txBody>
      </p:sp>
      <p:pic>
        <p:nvPicPr>
          <p:cNvPr id="6" name="Picture 5">
            <a:extLst>
              <a:ext uri="{FF2B5EF4-FFF2-40B4-BE49-F238E27FC236}">
                <a16:creationId xmlns:a16="http://schemas.microsoft.com/office/drawing/2014/main" id="{325C446F-6BA4-9262-282F-8670124C698D}"/>
              </a:ext>
            </a:extLst>
          </p:cNvPr>
          <p:cNvPicPr>
            <a:picLocks noChangeAspect="1"/>
          </p:cNvPicPr>
          <p:nvPr/>
        </p:nvPicPr>
        <p:blipFill>
          <a:blip r:embed="rId3"/>
          <a:stretch>
            <a:fillRect/>
          </a:stretch>
        </p:blipFill>
        <p:spPr>
          <a:xfrm>
            <a:off x="1180845" y="3114203"/>
            <a:ext cx="2840468" cy="1717241"/>
          </a:xfrm>
          <a:prstGeom prst="rect">
            <a:avLst/>
          </a:prstGeom>
        </p:spPr>
      </p:pic>
      <p:pic>
        <p:nvPicPr>
          <p:cNvPr id="8" name="Picture 7">
            <a:extLst>
              <a:ext uri="{FF2B5EF4-FFF2-40B4-BE49-F238E27FC236}">
                <a16:creationId xmlns:a16="http://schemas.microsoft.com/office/drawing/2014/main" id="{BA1AD910-2064-4E41-8B79-E1194FB93049}"/>
              </a:ext>
            </a:extLst>
          </p:cNvPr>
          <p:cNvPicPr>
            <a:picLocks noChangeAspect="1"/>
          </p:cNvPicPr>
          <p:nvPr/>
        </p:nvPicPr>
        <p:blipFill>
          <a:blip r:embed="rId4"/>
          <a:stretch>
            <a:fillRect/>
          </a:stretch>
        </p:blipFill>
        <p:spPr>
          <a:xfrm>
            <a:off x="4839549" y="2857500"/>
            <a:ext cx="2975984" cy="2230648"/>
          </a:xfrm>
          <a:prstGeom prst="rect">
            <a:avLst/>
          </a:prstGeom>
        </p:spPr>
      </p:pic>
    </p:spTree>
    <p:extLst>
      <p:ext uri="{BB962C8B-B14F-4D97-AF65-F5344CB8AC3E}">
        <p14:creationId xmlns:p14="http://schemas.microsoft.com/office/powerpoint/2010/main" val="2246963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58</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Container orchestration and microservices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3621545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Traditional applications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59</a:t>
            </a:fld>
            <a:endParaRPr lang="en-GB"/>
          </a:p>
        </p:txBody>
      </p:sp>
      <p:sp>
        <p:nvSpPr>
          <p:cNvPr id="4" name="Označba mesta besedila 3"/>
          <p:cNvSpPr>
            <a:spLocks noGrp="1"/>
          </p:cNvSpPr>
          <p:nvPr>
            <p:ph type="body" sz="quarter" idx="13"/>
          </p:nvPr>
        </p:nvSpPr>
        <p:spPr>
          <a:xfrm>
            <a:off x="362610" y="962025"/>
            <a:ext cx="5638140" cy="4457699"/>
          </a:xfrm>
        </p:spPr>
        <p:txBody>
          <a:bodyPr>
            <a:normAutofit/>
          </a:bodyPr>
          <a:lstStyle/>
          <a:p>
            <a:r>
              <a:rPr lang="en-US" dirty="0"/>
              <a:t>Monolithic application</a:t>
            </a:r>
          </a:p>
          <a:p>
            <a:r>
              <a:rPr lang="en-US" dirty="0"/>
              <a:t>Years ago, most software applications were big monoliths</a:t>
            </a:r>
          </a:p>
          <a:p>
            <a:r>
              <a:rPr lang="en-US" dirty="0"/>
              <a:t>Built as a single and indivisible unit</a:t>
            </a:r>
          </a:p>
          <a:p>
            <a:r>
              <a:rPr lang="en-US" dirty="0"/>
              <a:t>Still widespread today</a:t>
            </a:r>
          </a:p>
          <a:p>
            <a:r>
              <a:rPr lang="en-US" dirty="0"/>
              <a:t>Challenges </a:t>
            </a:r>
          </a:p>
          <a:p>
            <a:pPr lvl="1"/>
            <a:r>
              <a:rPr lang="en-US" dirty="0"/>
              <a:t>Handling a huge code base</a:t>
            </a:r>
          </a:p>
          <a:p>
            <a:pPr lvl="1"/>
            <a:r>
              <a:rPr lang="en-US" dirty="0"/>
              <a:t>Adopting a new technology</a:t>
            </a:r>
          </a:p>
          <a:p>
            <a:pPr lvl="1"/>
            <a:r>
              <a:rPr lang="en-US" dirty="0"/>
              <a:t>Scaling</a:t>
            </a:r>
          </a:p>
          <a:p>
            <a:pPr lvl="1"/>
            <a:r>
              <a:rPr lang="en-US" dirty="0"/>
              <a:t>Lack of modularity</a:t>
            </a:r>
          </a:p>
          <a:p>
            <a:pPr lvl="1"/>
            <a:r>
              <a:rPr lang="en-US" dirty="0"/>
              <a:t>Deployment</a:t>
            </a:r>
          </a:p>
          <a:p>
            <a:pPr lvl="1"/>
            <a:r>
              <a:rPr lang="en-US" dirty="0"/>
              <a:t>Implementing new changes -&gt; slow (entire application has to be rewritten)</a:t>
            </a:r>
          </a:p>
        </p:txBody>
      </p:sp>
      <p:pic>
        <p:nvPicPr>
          <p:cNvPr id="5" name="Slika 4"/>
          <p:cNvPicPr>
            <a:picLocks noChangeAspect="1"/>
          </p:cNvPicPr>
          <p:nvPr/>
        </p:nvPicPr>
        <p:blipFill>
          <a:blip r:embed="rId3"/>
          <a:stretch>
            <a:fillRect/>
          </a:stretch>
        </p:blipFill>
        <p:spPr>
          <a:xfrm>
            <a:off x="6432969" y="257174"/>
            <a:ext cx="2415998" cy="2462459"/>
          </a:xfrm>
          <a:prstGeom prst="rect">
            <a:avLst/>
          </a:prstGeom>
        </p:spPr>
      </p:pic>
      <p:pic>
        <p:nvPicPr>
          <p:cNvPr id="6" name="Slika 5"/>
          <p:cNvPicPr>
            <a:picLocks noChangeAspect="1"/>
          </p:cNvPicPr>
          <p:nvPr/>
        </p:nvPicPr>
        <p:blipFill>
          <a:blip r:embed="rId4"/>
          <a:stretch>
            <a:fillRect/>
          </a:stretch>
        </p:blipFill>
        <p:spPr>
          <a:xfrm>
            <a:off x="6537186" y="2475711"/>
            <a:ext cx="2207563" cy="2587242"/>
          </a:xfrm>
          <a:prstGeom prst="rect">
            <a:avLst/>
          </a:prstGeom>
        </p:spPr>
      </p:pic>
      <p:sp>
        <p:nvSpPr>
          <p:cNvPr id="7" name="Pravokotnik 6"/>
          <p:cNvSpPr/>
          <p:nvPr/>
        </p:nvSpPr>
        <p:spPr>
          <a:xfrm>
            <a:off x="6432969" y="4897593"/>
            <a:ext cx="2762250" cy="646331"/>
          </a:xfrm>
          <a:prstGeom prst="rect">
            <a:avLst/>
          </a:prstGeom>
        </p:spPr>
        <p:txBody>
          <a:bodyPr wrap="square">
            <a:spAutoFit/>
          </a:bodyPr>
          <a:lstStyle/>
          <a:p>
            <a:r>
              <a:rPr lang="en-US" sz="900" dirty="0">
                <a:solidFill>
                  <a:schemeClr val="bg1">
                    <a:lumMod val="50000"/>
                  </a:schemeClr>
                </a:solidFill>
              </a:rPr>
              <a:t>Source: </a:t>
            </a:r>
            <a:r>
              <a:rPr lang="en-US" sz="900" dirty="0" err="1">
                <a:solidFill>
                  <a:schemeClr val="bg1">
                    <a:lumMod val="50000"/>
                  </a:schemeClr>
                </a:solidFill>
              </a:rPr>
              <a:t>Microservices</a:t>
            </a:r>
            <a:r>
              <a:rPr lang="en-US" sz="900" dirty="0">
                <a:solidFill>
                  <a:schemeClr val="bg1">
                    <a:lumMod val="50000"/>
                  </a:schemeClr>
                </a:solidFill>
              </a:rPr>
              <a:t> vs Monolith: which architecture is the best choice for your business? https://www.n-ix.com/microservices-vs-monolith-which-architecture-best-choice-your-business/</a:t>
            </a:r>
          </a:p>
        </p:txBody>
      </p:sp>
    </p:spTree>
    <p:extLst>
      <p:ext uri="{BB962C8B-B14F-4D97-AF65-F5344CB8AC3E}">
        <p14:creationId xmlns:p14="http://schemas.microsoft.com/office/powerpoint/2010/main" val="152471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Področja uporabe IKT/IoT </a:t>
            </a:r>
            <a:endParaRPr/>
          </a:p>
        </p:txBody>
      </p:sp>
      <p:sp>
        <p:nvSpPr>
          <p:cNvPr id="286" name="Google Shape;286;p6"/>
          <p:cNvSpPr/>
          <p:nvPr/>
        </p:nvSpPr>
        <p:spPr>
          <a:xfrm>
            <a:off x="691258" y="979714"/>
            <a:ext cx="7587328" cy="68580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2010</a:t>
            </a:r>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Networks, Telecommunications, ICT</a:t>
            </a:r>
            <a:endParaRPr/>
          </a:p>
        </p:txBody>
      </p:sp>
      <p:sp>
        <p:nvSpPr>
          <p:cNvPr id="287" name="Google Shape;287;p6"/>
          <p:cNvSpPr/>
          <p:nvPr/>
        </p:nvSpPr>
        <p:spPr>
          <a:xfrm>
            <a:off x="691258" y="2694231"/>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eHealth and Wellbeing</a:t>
            </a:r>
            <a:endParaRPr/>
          </a:p>
        </p:txBody>
      </p:sp>
      <p:sp>
        <p:nvSpPr>
          <p:cNvPr id="288" name="Google Shape;288;p6"/>
          <p:cNvSpPr/>
          <p:nvPr/>
        </p:nvSpPr>
        <p:spPr>
          <a:xfrm>
            <a:off x="1069522" y="3276616"/>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89" name="Google Shape;289;p6"/>
          <p:cNvSpPr/>
          <p:nvPr/>
        </p:nvSpPr>
        <p:spPr>
          <a:xfrm>
            <a:off x="2688722" y="2667023"/>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Industry 4.0</a:t>
            </a:r>
            <a:endParaRPr/>
          </a:p>
        </p:txBody>
      </p:sp>
      <p:sp>
        <p:nvSpPr>
          <p:cNvPr id="290" name="Google Shape;290;p6"/>
          <p:cNvSpPr/>
          <p:nvPr/>
        </p:nvSpPr>
        <p:spPr>
          <a:xfrm>
            <a:off x="3066986" y="3249408"/>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1" name="Google Shape;291;p6"/>
          <p:cNvSpPr/>
          <p:nvPr/>
        </p:nvSpPr>
        <p:spPr>
          <a:xfrm>
            <a:off x="4767826" y="268063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Public safety</a:t>
            </a:r>
            <a:endParaRPr/>
          </a:p>
        </p:txBody>
      </p:sp>
      <p:sp>
        <p:nvSpPr>
          <p:cNvPr id="292" name="Google Shape;292;p6"/>
          <p:cNvSpPr/>
          <p:nvPr/>
        </p:nvSpPr>
        <p:spPr>
          <a:xfrm>
            <a:off x="5146090" y="3271184"/>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3" name="Google Shape;293;p6"/>
          <p:cNvSpPr/>
          <p:nvPr/>
        </p:nvSpPr>
        <p:spPr>
          <a:xfrm>
            <a:off x="6757126" y="2702411"/>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Innovations</a:t>
            </a:r>
            <a:endParaRPr/>
          </a:p>
        </p:txBody>
      </p:sp>
      <p:sp>
        <p:nvSpPr>
          <p:cNvPr id="294" name="Google Shape;294;p6"/>
          <p:cNvSpPr/>
          <p:nvPr/>
        </p:nvSpPr>
        <p:spPr>
          <a:xfrm>
            <a:off x="7135390" y="3284796"/>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5" name="Google Shape;295;p6"/>
          <p:cNvSpPr/>
          <p:nvPr/>
        </p:nvSpPr>
        <p:spPr>
          <a:xfrm>
            <a:off x="704870" y="395693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Transport</a:t>
            </a:r>
            <a:endParaRPr/>
          </a:p>
        </p:txBody>
      </p:sp>
      <p:sp>
        <p:nvSpPr>
          <p:cNvPr id="296" name="Google Shape;296;p6"/>
          <p:cNvSpPr/>
          <p:nvPr/>
        </p:nvSpPr>
        <p:spPr>
          <a:xfrm>
            <a:off x="1083134" y="4539320"/>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7" name="Google Shape;297;p6"/>
          <p:cNvSpPr/>
          <p:nvPr/>
        </p:nvSpPr>
        <p:spPr>
          <a:xfrm>
            <a:off x="2702334" y="3929727"/>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Education and Training</a:t>
            </a:r>
            <a:endParaRPr/>
          </a:p>
        </p:txBody>
      </p:sp>
      <p:sp>
        <p:nvSpPr>
          <p:cNvPr id="298" name="Google Shape;298;p6"/>
          <p:cNvSpPr/>
          <p:nvPr/>
        </p:nvSpPr>
        <p:spPr>
          <a:xfrm>
            <a:off x="3080598" y="4512112"/>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9" name="Google Shape;299;p6"/>
          <p:cNvSpPr/>
          <p:nvPr/>
        </p:nvSpPr>
        <p:spPr>
          <a:xfrm>
            <a:off x="4781438" y="3943339"/>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Energy</a:t>
            </a:r>
            <a:endParaRPr/>
          </a:p>
        </p:txBody>
      </p:sp>
      <p:sp>
        <p:nvSpPr>
          <p:cNvPr id="300" name="Google Shape;300;p6"/>
          <p:cNvSpPr/>
          <p:nvPr/>
        </p:nvSpPr>
        <p:spPr>
          <a:xfrm>
            <a:off x="5159702" y="4533888"/>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301" name="Google Shape;301;p6"/>
          <p:cNvSpPr/>
          <p:nvPr/>
        </p:nvSpPr>
        <p:spPr>
          <a:xfrm>
            <a:off x="6770738" y="396511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Turism</a:t>
            </a:r>
            <a:endParaRPr/>
          </a:p>
        </p:txBody>
      </p:sp>
      <p:sp>
        <p:nvSpPr>
          <p:cNvPr id="302" name="Google Shape;302;p6"/>
          <p:cNvSpPr/>
          <p:nvPr/>
        </p:nvSpPr>
        <p:spPr>
          <a:xfrm>
            <a:off x="7149002" y="4547500"/>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303" name="Google Shape;303;p6"/>
          <p:cNvSpPr/>
          <p:nvPr/>
        </p:nvSpPr>
        <p:spPr>
          <a:xfrm>
            <a:off x="2886003" y="1872352"/>
            <a:ext cx="3197837" cy="612322"/>
          </a:xfrm>
          <a:prstGeom prst="downArrow">
            <a:avLst>
              <a:gd name="adj1" fmla="val 50000"/>
              <a:gd name="adj2" fmla="val 50000"/>
            </a:avLst>
          </a:prstGeom>
          <a:solidFill>
            <a:srgbClr val="01AB1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2020</a:t>
            </a:r>
            <a:endParaRPr/>
          </a:p>
        </p:txBody>
      </p:sp>
      <p:sp>
        <p:nvSpPr>
          <p:cNvPr id="304" name="Google Shape;304;p6"/>
          <p:cNvSpPr txBox="1"/>
          <p:nvPr/>
        </p:nvSpPr>
        <p:spPr>
          <a:xfrm>
            <a:off x="114302" y="3151815"/>
            <a:ext cx="76655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dk1"/>
                </a:solidFill>
                <a:latin typeface="Calibri"/>
                <a:ea typeface="Calibri"/>
                <a:cs typeface="Calibri"/>
                <a:sym typeface="Calibri"/>
              </a:rPr>
              <a:t>...</a:t>
            </a:r>
            <a:endParaRPr/>
          </a:p>
        </p:txBody>
      </p:sp>
      <p:sp>
        <p:nvSpPr>
          <p:cNvPr id="305" name="Google Shape;305;p6"/>
          <p:cNvSpPr txBox="1"/>
          <p:nvPr/>
        </p:nvSpPr>
        <p:spPr>
          <a:xfrm>
            <a:off x="8398046" y="3173591"/>
            <a:ext cx="76655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dk1"/>
                </a:solidFill>
                <a:latin typeface="Calibri"/>
                <a:ea typeface="Calibri"/>
                <a:cs typeface="Calibri"/>
                <a:sym typeface="Calibri"/>
              </a:rPr>
              <a:t>...</a:t>
            </a:r>
            <a:endParaRPr/>
          </a:p>
        </p:txBody>
      </p:sp>
      <p:sp>
        <p:nvSpPr>
          <p:cNvPr id="306" name="Google Shape;306;p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a:t>
            </a:fld>
            <a:endParaRPr/>
          </a:p>
        </p:txBody>
      </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60</a:t>
            </a:fld>
            <a:endParaRPr lang="en-GB"/>
          </a:p>
        </p:txBody>
      </p:sp>
      <p:sp>
        <p:nvSpPr>
          <p:cNvPr id="4" name="Označba mesta besedila 3"/>
          <p:cNvSpPr>
            <a:spLocks noGrp="1"/>
          </p:cNvSpPr>
          <p:nvPr>
            <p:ph type="body" sz="quarter" idx="13"/>
          </p:nvPr>
        </p:nvSpPr>
        <p:spPr>
          <a:xfrm>
            <a:off x="362609" y="428625"/>
            <a:ext cx="8118603" cy="4997389"/>
          </a:xfrm>
        </p:spPr>
        <p:txBody>
          <a:bodyPr>
            <a:normAutofit fontScale="92500"/>
          </a:bodyPr>
          <a:lstStyle/>
          <a:p>
            <a:r>
              <a:rPr lang="en-US" dirty="0"/>
              <a:t>Client-side user interface, a server side-application, and a database.</a:t>
            </a:r>
          </a:p>
          <a:p>
            <a:endParaRPr lang="en-US" dirty="0"/>
          </a:p>
          <a:p>
            <a:endParaRPr lang="en-US" dirty="0"/>
          </a:p>
          <a:p>
            <a:endParaRPr lang="en-US" dirty="0"/>
          </a:p>
          <a:p>
            <a:endParaRPr lang="en-US" dirty="0"/>
          </a:p>
          <a:p>
            <a:endParaRPr lang="en-US" dirty="0"/>
          </a:p>
          <a:p>
            <a:endParaRPr lang="en-US" dirty="0"/>
          </a:p>
          <a:p>
            <a:r>
              <a:rPr lang="en-US" dirty="0"/>
              <a:t>Strengths </a:t>
            </a:r>
          </a:p>
          <a:p>
            <a:pPr lvl="1"/>
            <a:r>
              <a:rPr lang="en-US" dirty="0"/>
              <a:t>Less cross-cutting concerns (logging, handling, caching, and performance monitoring)</a:t>
            </a:r>
          </a:p>
          <a:p>
            <a:pPr lvl="1"/>
            <a:r>
              <a:rPr lang="en-US" dirty="0"/>
              <a:t>Little configuration it required</a:t>
            </a:r>
          </a:p>
          <a:p>
            <a:pPr lvl="1"/>
            <a:r>
              <a:rPr lang="en-US" dirty="0"/>
              <a:t>Easier debugging and testing</a:t>
            </a:r>
          </a:p>
          <a:p>
            <a:pPr lvl="1"/>
            <a:r>
              <a:rPr lang="en-US" dirty="0"/>
              <a:t>Simple to deploy (just one file or directory)</a:t>
            </a:r>
          </a:p>
          <a:p>
            <a:pPr lvl="1"/>
            <a:r>
              <a:rPr lang="en-US" dirty="0"/>
              <a:t>Simple to develop (knowledge </a:t>
            </a:r>
            <a:r>
              <a:rPr lang="aa-ET" dirty="0"/>
              <a:t>–</a:t>
            </a:r>
            <a:r>
              <a:rPr lang="en-US" dirty="0"/>
              <a:t> standard way of development)</a:t>
            </a:r>
          </a:p>
          <a:p>
            <a:r>
              <a:rPr lang="en-US" dirty="0">
                <a:hlinkClick r:id="rId3"/>
              </a:rPr>
              <a:t>MonolithFirst</a:t>
            </a:r>
            <a:endParaRPr lang="en-US" dirty="0"/>
          </a:p>
        </p:txBody>
      </p:sp>
      <p:pic>
        <p:nvPicPr>
          <p:cNvPr id="5" name="Slika 4"/>
          <p:cNvPicPr>
            <a:picLocks noChangeAspect="1"/>
          </p:cNvPicPr>
          <p:nvPr/>
        </p:nvPicPr>
        <p:blipFill>
          <a:blip r:embed="rId4"/>
          <a:stretch>
            <a:fillRect/>
          </a:stretch>
        </p:blipFill>
        <p:spPr>
          <a:xfrm>
            <a:off x="1311183" y="1096412"/>
            <a:ext cx="6221454" cy="1290697"/>
          </a:xfrm>
          <a:prstGeom prst="rect">
            <a:avLst/>
          </a:prstGeom>
        </p:spPr>
      </p:pic>
      <p:sp>
        <p:nvSpPr>
          <p:cNvPr id="6" name="Pravokotnik 5"/>
          <p:cNvSpPr/>
          <p:nvPr/>
        </p:nvSpPr>
        <p:spPr>
          <a:xfrm>
            <a:off x="782627" y="2557987"/>
            <a:ext cx="7942273" cy="369332"/>
          </a:xfrm>
          <a:prstGeom prst="rect">
            <a:avLst/>
          </a:prstGeom>
        </p:spPr>
        <p:txBody>
          <a:bodyPr wrap="square">
            <a:spAutoFit/>
          </a:bodyPr>
          <a:lstStyle/>
          <a:p>
            <a:r>
              <a:rPr lang="en-US" sz="900" dirty="0">
                <a:solidFill>
                  <a:schemeClr val="bg1">
                    <a:lumMod val="50000"/>
                  </a:schemeClr>
                </a:solidFill>
              </a:rPr>
              <a:t>Source: Three-Tier Architecture Overview - https://docs.aws.amazon.com/whitepapers/latest/serverless-multi-tier-architectures-api-gateway-lambda/three-tier-architecture-overview.html</a:t>
            </a:r>
          </a:p>
        </p:txBody>
      </p:sp>
    </p:spTree>
    <p:extLst>
      <p:ext uri="{BB962C8B-B14F-4D97-AF65-F5344CB8AC3E}">
        <p14:creationId xmlns:p14="http://schemas.microsoft.com/office/powerpoint/2010/main" val="287023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Scaling monolithic apps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61</a:t>
            </a:fld>
            <a:endParaRPr lang="en-GB"/>
          </a:p>
        </p:txBody>
      </p:sp>
      <p:sp>
        <p:nvSpPr>
          <p:cNvPr id="4" name="Označba mesta besedila 3"/>
          <p:cNvSpPr>
            <a:spLocks noGrp="1"/>
          </p:cNvSpPr>
          <p:nvPr>
            <p:ph type="body" sz="quarter" idx="13"/>
          </p:nvPr>
        </p:nvSpPr>
        <p:spPr>
          <a:xfrm>
            <a:off x="355600" y="944034"/>
            <a:ext cx="8118603" cy="4361391"/>
          </a:xfrm>
        </p:spPr>
        <p:txBody>
          <a:bodyPr/>
          <a:lstStyle/>
          <a:p>
            <a:r>
              <a:rPr lang="en-US" dirty="0"/>
              <a:t>Running a monolithic application usually requires a small number of powerful servers that can provide enough resources for running the application.</a:t>
            </a:r>
          </a:p>
          <a:p>
            <a:r>
              <a:rPr lang="en-US" dirty="0"/>
              <a:t>To deal with increasing loads on the system:</a:t>
            </a:r>
          </a:p>
          <a:p>
            <a:pPr lvl="1"/>
            <a:r>
              <a:rPr lang="en-US" b="1" dirty="0"/>
              <a:t>vertically</a:t>
            </a:r>
            <a:r>
              <a:rPr lang="en-US" dirty="0"/>
              <a:t> scale the servers (also known as scaling up) -&gt; adding more CPUs, memory, and other server components</a:t>
            </a:r>
          </a:p>
          <a:p>
            <a:pPr lvl="2"/>
            <a:r>
              <a:rPr lang="en-US" dirty="0"/>
              <a:t>usually doesn’t require any changes to the app </a:t>
            </a:r>
          </a:p>
          <a:p>
            <a:pPr lvl="2"/>
            <a:r>
              <a:rPr lang="en-US" dirty="0"/>
              <a:t>gets expensive relatively quickly</a:t>
            </a:r>
          </a:p>
          <a:p>
            <a:pPr lvl="2"/>
            <a:r>
              <a:rPr lang="en-US" dirty="0"/>
              <a:t>in practice always has an upper limit</a:t>
            </a:r>
          </a:p>
          <a:p>
            <a:pPr lvl="1"/>
            <a:r>
              <a:rPr lang="en-US" dirty="0"/>
              <a:t>scale the whole system </a:t>
            </a:r>
            <a:r>
              <a:rPr lang="en-US" b="1" dirty="0"/>
              <a:t>horizontally</a:t>
            </a:r>
            <a:r>
              <a:rPr lang="en-US" dirty="0"/>
              <a:t> (scaling out) -&gt; setting up additional servers and running multiple copies of an application</a:t>
            </a:r>
          </a:p>
          <a:p>
            <a:pPr lvl="2"/>
            <a:r>
              <a:rPr lang="en-US" dirty="0"/>
              <a:t>relatively cheap hardware-wise</a:t>
            </a:r>
          </a:p>
          <a:p>
            <a:pPr lvl="2"/>
            <a:r>
              <a:rPr lang="en-US" dirty="0"/>
              <a:t>require big changes in the application code (sometimes impossible)</a:t>
            </a:r>
          </a:p>
          <a:p>
            <a:endParaRPr lang="en-US" dirty="0"/>
          </a:p>
        </p:txBody>
      </p:sp>
    </p:spTree>
    <p:extLst>
      <p:ext uri="{BB962C8B-B14F-4D97-AF65-F5344CB8AC3E}">
        <p14:creationId xmlns:p14="http://schemas.microsoft.com/office/powerpoint/2010/main" val="33168775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62</a:t>
            </a:fld>
            <a:endParaRPr lang="en-GB"/>
          </a:p>
        </p:txBody>
      </p:sp>
      <p:sp>
        <p:nvSpPr>
          <p:cNvPr id="4" name="Označba mesta besedila 3"/>
          <p:cNvSpPr>
            <a:spLocks noGrp="1"/>
          </p:cNvSpPr>
          <p:nvPr>
            <p:ph type="body" sz="quarter" idx="13"/>
          </p:nvPr>
        </p:nvSpPr>
        <p:spPr>
          <a:xfrm>
            <a:off x="362609" y="1104901"/>
            <a:ext cx="8118603" cy="1181178"/>
          </a:xfrm>
        </p:spPr>
        <p:txBody>
          <a:bodyPr/>
          <a:lstStyle/>
          <a:p>
            <a:r>
              <a:rPr lang="en-US" dirty="0"/>
              <a:t>Today, these big monolithic legacy applications are slowly being broken down into smaller, independently running components called </a:t>
            </a:r>
            <a:r>
              <a:rPr lang="en-US" dirty="0" err="1"/>
              <a:t>microservices</a:t>
            </a:r>
            <a:r>
              <a:rPr lang="en-US" dirty="0"/>
              <a:t>. </a:t>
            </a:r>
          </a:p>
        </p:txBody>
      </p:sp>
      <p:pic>
        <p:nvPicPr>
          <p:cNvPr id="5" name="Slika 4"/>
          <p:cNvPicPr>
            <a:picLocks noChangeAspect="1"/>
          </p:cNvPicPr>
          <p:nvPr/>
        </p:nvPicPr>
        <p:blipFill>
          <a:blip r:embed="rId2"/>
          <a:stretch>
            <a:fillRect/>
          </a:stretch>
        </p:blipFill>
        <p:spPr>
          <a:xfrm>
            <a:off x="1209654" y="2380365"/>
            <a:ext cx="2402294" cy="2601210"/>
          </a:xfrm>
          <a:prstGeom prst="rect">
            <a:avLst/>
          </a:prstGeom>
        </p:spPr>
      </p:pic>
      <p:pic>
        <p:nvPicPr>
          <p:cNvPr id="6" name="Slika 5"/>
          <p:cNvPicPr>
            <a:picLocks noChangeAspect="1"/>
          </p:cNvPicPr>
          <p:nvPr/>
        </p:nvPicPr>
        <p:blipFill>
          <a:blip r:embed="rId3"/>
          <a:stretch>
            <a:fillRect/>
          </a:stretch>
        </p:blipFill>
        <p:spPr>
          <a:xfrm>
            <a:off x="4269510" y="2380365"/>
            <a:ext cx="4105165" cy="2591560"/>
          </a:xfrm>
          <a:prstGeom prst="rect">
            <a:avLst/>
          </a:prstGeom>
        </p:spPr>
      </p:pic>
      <p:sp>
        <p:nvSpPr>
          <p:cNvPr id="7" name="Pravokotnik 6"/>
          <p:cNvSpPr/>
          <p:nvPr/>
        </p:nvSpPr>
        <p:spPr>
          <a:xfrm>
            <a:off x="1049512" y="5026443"/>
            <a:ext cx="7431700" cy="369332"/>
          </a:xfrm>
          <a:prstGeom prst="rect">
            <a:avLst/>
          </a:prstGeom>
        </p:spPr>
        <p:txBody>
          <a:bodyPr wrap="square">
            <a:spAutoFit/>
          </a:bodyPr>
          <a:lstStyle/>
          <a:p>
            <a:r>
              <a:rPr lang="en-US" sz="900" dirty="0">
                <a:solidFill>
                  <a:schemeClr val="bg1">
                    <a:lumMod val="50000"/>
                  </a:schemeClr>
                </a:solidFill>
              </a:rPr>
              <a:t>Source: </a:t>
            </a:r>
            <a:r>
              <a:rPr lang="en-US" sz="900" dirty="0" err="1">
                <a:solidFill>
                  <a:schemeClr val="bg1">
                    <a:lumMod val="50000"/>
                  </a:schemeClr>
                </a:solidFill>
              </a:rPr>
              <a:t>Microservices</a:t>
            </a:r>
            <a:r>
              <a:rPr lang="en-US" sz="900" dirty="0">
                <a:solidFill>
                  <a:schemeClr val="bg1">
                    <a:lumMod val="50000"/>
                  </a:schemeClr>
                </a:solidFill>
              </a:rPr>
              <a:t> vs Monolith: which architecture is the best choice for your business? https://www.n-ix.com/microservices-vs-monolith-which-architecture-best-choice-your-business/</a:t>
            </a:r>
          </a:p>
        </p:txBody>
      </p:sp>
    </p:spTree>
    <p:extLst>
      <p:ext uri="{BB962C8B-B14F-4D97-AF65-F5344CB8AC3E}">
        <p14:creationId xmlns:p14="http://schemas.microsoft.com/office/powerpoint/2010/main" val="16711614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85B190-44B6-3CD7-315A-830175A9062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63</a:t>
            </a:fld>
            <a:endParaRPr lang="en-US"/>
          </a:p>
        </p:txBody>
      </p:sp>
      <p:sp>
        <p:nvSpPr>
          <p:cNvPr id="4" name="Text Placeholder 3">
            <a:extLst>
              <a:ext uri="{FF2B5EF4-FFF2-40B4-BE49-F238E27FC236}">
                <a16:creationId xmlns:a16="http://schemas.microsoft.com/office/drawing/2014/main" id="{62000814-68ED-0FD8-6841-56CB587CD700}"/>
              </a:ext>
            </a:extLst>
          </p:cNvPr>
          <p:cNvSpPr>
            <a:spLocks noGrp="1"/>
          </p:cNvSpPr>
          <p:nvPr>
            <p:ph type="body" idx="1"/>
          </p:nvPr>
        </p:nvSpPr>
        <p:spPr>
          <a:xfrm>
            <a:off x="362609" y="353684"/>
            <a:ext cx="8118603" cy="1705683"/>
          </a:xfrm>
        </p:spPr>
        <p:txBody>
          <a:bodyPr/>
          <a:lstStyle/>
          <a:p>
            <a:r>
              <a:rPr lang="en-US" dirty="0"/>
              <a:t>The monoliths were divided into dozens, </a:t>
            </a:r>
            <a:r>
              <a:rPr lang="en-US" b="1" dirty="0"/>
              <a:t>sometimes hundreds, of separate processes</a:t>
            </a:r>
            <a:r>
              <a:rPr lang="en-US" dirty="0"/>
              <a:t>.</a:t>
            </a:r>
          </a:p>
          <a:p>
            <a:r>
              <a:rPr lang="en-US" dirty="0"/>
              <a:t>This allowed organizations to divide their </a:t>
            </a:r>
            <a:r>
              <a:rPr lang="en-US" b="1" dirty="0"/>
              <a:t>development departments into smaller teams</a:t>
            </a:r>
            <a:r>
              <a:rPr lang="en-US" dirty="0"/>
              <a:t>.</a:t>
            </a:r>
            <a:endParaRPr lang="en-SI" dirty="0"/>
          </a:p>
        </p:txBody>
      </p:sp>
      <p:pic>
        <p:nvPicPr>
          <p:cNvPr id="6" name="Picture 5">
            <a:extLst>
              <a:ext uri="{FF2B5EF4-FFF2-40B4-BE49-F238E27FC236}">
                <a16:creationId xmlns:a16="http://schemas.microsoft.com/office/drawing/2014/main" id="{A6A6BF29-BD65-3FB1-7871-A89261238C95}"/>
              </a:ext>
            </a:extLst>
          </p:cNvPr>
          <p:cNvPicPr>
            <a:picLocks noChangeAspect="1"/>
          </p:cNvPicPr>
          <p:nvPr/>
        </p:nvPicPr>
        <p:blipFill>
          <a:blip r:embed="rId2"/>
          <a:stretch>
            <a:fillRect/>
          </a:stretch>
        </p:blipFill>
        <p:spPr>
          <a:xfrm>
            <a:off x="230473" y="2059367"/>
            <a:ext cx="8683053" cy="2540204"/>
          </a:xfrm>
          <a:prstGeom prst="rect">
            <a:avLst/>
          </a:prstGeom>
        </p:spPr>
      </p:pic>
    </p:spTree>
    <p:extLst>
      <p:ext uri="{BB962C8B-B14F-4D97-AF65-F5344CB8AC3E}">
        <p14:creationId xmlns:p14="http://schemas.microsoft.com/office/powerpoint/2010/main" val="1061148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64</a:t>
            </a:fld>
            <a:endParaRPr lang="en-GB"/>
          </a:p>
        </p:txBody>
      </p:sp>
      <p:sp>
        <p:nvSpPr>
          <p:cNvPr id="4" name="Označba mesta besedila 3"/>
          <p:cNvSpPr>
            <a:spLocks noGrp="1"/>
          </p:cNvSpPr>
          <p:nvPr>
            <p:ph type="body" sz="quarter" idx="13"/>
          </p:nvPr>
        </p:nvSpPr>
        <p:spPr>
          <a:xfrm>
            <a:off x="362609" y="428626"/>
            <a:ext cx="8118603" cy="1885949"/>
          </a:xfrm>
        </p:spPr>
        <p:txBody>
          <a:bodyPr/>
          <a:lstStyle/>
          <a:p>
            <a:r>
              <a:rPr lang="en-US" dirty="0"/>
              <a:t>These units carry out every application process as a separate service.</a:t>
            </a:r>
          </a:p>
          <a:p>
            <a:r>
              <a:rPr lang="en-US" dirty="0"/>
              <a:t>So all the services have their </a:t>
            </a:r>
            <a:r>
              <a:rPr lang="en-US" b="1" dirty="0"/>
              <a:t>own logic and the database</a:t>
            </a:r>
            <a:r>
              <a:rPr lang="en-US" dirty="0"/>
              <a:t>.</a:t>
            </a:r>
          </a:p>
          <a:p>
            <a:r>
              <a:rPr lang="en-US" dirty="0"/>
              <a:t>Components </a:t>
            </a:r>
            <a:r>
              <a:rPr lang="en-US" b="1" dirty="0"/>
              <a:t>communicate</a:t>
            </a:r>
            <a:r>
              <a:rPr lang="en-US" dirty="0"/>
              <a:t> with each other through defined methods called </a:t>
            </a:r>
            <a:r>
              <a:rPr lang="en-US" b="1" dirty="0"/>
              <a:t>APIs</a:t>
            </a:r>
            <a:r>
              <a:rPr lang="en-US" dirty="0"/>
              <a:t>.</a:t>
            </a:r>
          </a:p>
          <a:p>
            <a:pPr lvl="1"/>
            <a:endParaRPr lang="en-US" dirty="0"/>
          </a:p>
        </p:txBody>
      </p:sp>
      <p:sp>
        <p:nvSpPr>
          <p:cNvPr id="5" name="Označba mesta besedila 3"/>
          <p:cNvSpPr txBox="1">
            <a:spLocks/>
          </p:cNvSpPr>
          <p:nvPr/>
        </p:nvSpPr>
        <p:spPr>
          <a:xfrm>
            <a:off x="355600" y="2314575"/>
            <a:ext cx="4083050" cy="2828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Strengths:</a:t>
            </a:r>
          </a:p>
          <a:p>
            <a:pPr lvl="1"/>
            <a:r>
              <a:rPr lang="en-US" dirty="0"/>
              <a:t>Independent components</a:t>
            </a:r>
          </a:p>
          <a:p>
            <a:pPr lvl="1"/>
            <a:r>
              <a:rPr lang="en-US" dirty="0"/>
              <a:t>Easier understanding</a:t>
            </a:r>
          </a:p>
          <a:p>
            <a:pPr lvl="1"/>
            <a:r>
              <a:rPr lang="en-US" dirty="0"/>
              <a:t>Better scalability</a:t>
            </a:r>
          </a:p>
          <a:p>
            <a:pPr lvl="1"/>
            <a:r>
              <a:rPr lang="en-US" dirty="0"/>
              <a:t>Flexibility in choosing the technology</a:t>
            </a:r>
          </a:p>
          <a:p>
            <a:pPr lvl="1"/>
            <a:r>
              <a:rPr lang="en-US" dirty="0"/>
              <a:t>The higher level of agility</a:t>
            </a:r>
          </a:p>
        </p:txBody>
      </p:sp>
      <p:sp>
        <p:nvSpPr>
          <p:cNvPr id="7" name="Označba mesta besedila 3"/>
          <p:cNvSpPr txBox="1">
            <a:spLocks/>
          </p:cNvSpPr>
          <p:nvPr/>
        </p:nvSpPr>
        <p:spPr>
          <a:xfrm>
            <a:off x="4445659" y="2314575"/>
            <a:ext cx="4083050"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Weaknesses:</a:t>
            </a:r>
          </a:p>
          <a:p>
            <a:pPr lvl="1"/>
            <a:r>
              <a:rPr lang="en-US" dirty="0"/>
              <a:t>Extra complexity</a:t>
            </a:r>
          </a:p>
          <a:p>
            <a:pPr lvl="1"/>
            <a:r>
              <a:rPr lang="en-US" dirty="0"/>
              <a:t>System distribution</a:t>
            </a:r>
          </a:p>
          <a:p>
            <a:pPr lvl="1"/>
            <a:r>
              <a:rPr lang="en-US" dirty="0"/>
              <a:t>Cross-cutting concerns (configuration, logging, metrics, health checks)</a:t>
            </a:r>
          </a:p>
          <a:p>
            <a:pPr lvl="1"/>
            <a:r>
              <a:rPr lang="en-US" dirty="0"/>
              <a:t>Testing</a:t>
            </a:r>
          </a:p>
          <a:p>
            <a:pPr lvl="1"/>
            <a:endParaRPr lang="en-US" dirty="0"/>
          </a:p>
        </p:txBody>
      </p:sp>
    </p:spTree>
    <p:extLst>
      <p:ext uri="{BB962C8B-B14F-4D97-AF65-F5344CB8AC3E}">
        <p14:creationId xmlns:p14="http://schemas.microsoft.com/office/powerpoint/2010/main" val="2457353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F9521C-FC5F-1B46-EF5C-A879FE2DD5AB}"/>
              </a:ext>
            </a:extLst>
          </p:cNvPr>
          <p:cNvSpPr>
            <a:spLocks noGrp="1"/>
          </p:cNvSpPr>
          <p:nvPr>
            <p:ph type="sldNum" sz="quarter" idx="12"/>
          </p:nvPr>
        </p:nvSpPr>
        <p:spPr/>
        <p:txBody>
          <a:bodyPr/>
          <a:lstStyle/>
          <a:p>
            <a:fld id="{FA56ABA4-253D-44E9-97A8-82E0FB6AF783}" type="slidenum">
              <a:rPr lang="en-GB" smtClean="0"/>
              <a:pPr/>
              <a:t>65</a:t>
            </a:fld>
            <a:endParaRPr lang="en-GB"/>
          </a:p>
        </p:txBody>
      </p:sp>
      <p:sp>
        <p:nvSpPr>
          <p:cNvPr id="4" name="Text Placeholder 3">
            <a:extLst>
              <a:ext uri="{FF2B5EF4-FFF2-40B4-BE49-F238E27FC236}">
                <a16:creationId xmlns:a16="http://schemas.microsoft.com/office/drawing/2014/main" id="{7CACD444-CDE6-F639-CA10-13D102FC6281}"/>
              </a:ext>
            </a:extLst>
          </p:cNvPr>
          <p:cNvSpPr>
            <a:spLocks noGrp="1"/>
          </p:cNvSpPr>
          <p:nvPr>
            <p:ph type="body" sz="quarter" idx="13"/>
          </p:nvPr>
        </p:nvSpPr>
        <p:spPr>
          <a:xfrm>
            <a:off x="362609" y="301926"/>
            <a:ext cx="8118603" cy="4761028"/>
          </a:xfrm>
        </p:spPr>
        <p:txBody>
          <a:bodyPr/>
          <a:lstStyle/>
          <a:p>
            <a:r>
              <a:rPr lang="en-US" b="1" dirty="0"/>
              <a:t>Automating the management of microservices:</a:t>
            </a:r>
          </a:p>
          <a:p>
            <a:pPr lvl="1"/>
            <a:r>
              <a:rPr lang="en-US" dirty="0"/>
              <a:t>Each microservice is now a separate application with its </a:t>
            </a:r>
            <a:r>
              <a:rPr lang="en-US" b="1" dirty="0"/>
              <a:t>own development and release cycle</a:t>
            </a:r>
            <a:r>
              <a:rPr lang="en-US" dirty="0"/>
              <a:t>.</a:t>
            </a:r>
          </a:p>
          <a:p>
            <a:pPr lvl="1"/>
            <a:r>
              <a:rPr lang="en-US" dirty="0"/>
              <a:t>Individual parts of the entire application </a:t>
            </a:r>
            <a:r>
              <a:rPr lang="en-US" b="1" dirty="0"/>
              <a:t>no longer need to run on the same computer. </a:t>
            </a:r>
            <a:r>
              <a:rPr lang="en-US" dirty="0"/>
              <a:t>-&gt; easier to scale the entire system</a:t>
            </a:r>
          </a:p>
          <a:p>
            <a:r>
              <a:rPr lang="en-US" b="1" dirty="0"/>
              <a:t>Bridging the dev and ops divide:</a:t>
            </a:r>
          </a:p>
          <a:p>
            <a:pPr lvl="1"/>
            <a:r>
              <a:rPr lang="en-US" dirty="0"/>
              <a:t>The development team is now much more involved in the daily management of the deployed software.</a:t>
            </a:r>
          </a:p>
          <a:p>
            <a:r>
              <a:rPr lang="en-US" b="1" dirty="0"/>
              <a:t>Standardizing the cloud:</a:t>
            </a:r>
          </a:p>
          <a:p>
            <a:pPr lvl="1"/>
            <a:r>
              <a:rPr lang="en-US" dirty="0"/>
              <a:t>Customers can now deploy applications to any cloud provider through a standard set of APIs provided by Kubernetes.</a:t>
            </a:r>
            <a:endParaRPr lang="en-SI" dirty="0"/>
          </a:p>
        </p:txBody>
      </p:sp>
    </p:spTree>
    <p:extLst>
      <p:ext uri="{BB962C8B-B14F-4D97-AF65-F5344CB8AC3E}">
        <p14:creationId xmlns:p14="http://schemas.microsoft.com/office/powerpoint/2010/main" val="1439636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4.googleusercontent.com/nd4tGTQ-eOsv1lvxMtwGr1CUtIdqM4ysdiJ8oNOaEUbjS2YU_rB8a3Y71wHiiJQUKbETJ6xhO5V7CJYzKxcu_p8AFga24cZ_DPgpnBJ8f1Man-NAJBGh1P0DSGVKUqX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153" y="1887167"/>
            <a:ext cx="3464932" cy="1876612"/>
          </a:xfrm>
          <a:prstGeom prst="rect">
            <a:avLst/>
          </a:prstGeom>
          <a:noFill/>
          <a:extLst>
            <a:ext uri="{909E8E84-426E-40DD-AFC4-6F175D3DCCD1}">
              <a14:hiddenFill xmlns:a14="http://schemas.microsoft.com/office/drawing/2010/main">
                <a:solidFill>
                  <a:srgbClr val="FFFFFF"/>
                </a:solidFill>
              </a14:hiddenFill>
            </a:ext>
          </a:extLst>
        </p:spPr>
      </p:pic>
      <p:sp>
        <p:nvSpPr>
          <p:cNvPr id="2" name="Naslov 1"/>
          <p:cNvSpPr>
            <a:spLocks noGrp="1"/>
          </p:cNvSpPr>
          <p:nvPr>
            <p:ph type="title"/>
          </p:nvPr>
        </p:nvSpPr>
        <p:spPr/>
        <p:txBody>
          <a:bodyPr/>
          <a:lstStyle/>
          <a:p>
            <a:r>
              <a:rPr lang="en-US" dirty="0"/>
              <a:t>Splitting apps into </a:t>
            </a:r>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66</a:t>
            </a:fld>
            <a:endParaRPr lang="en-GB"/>
          </a:p>
        </p:txBody>
      </p:sp>
      <p:sp>
        <p:nvSpPr>
          <p:cNvPr id="4" name="Označba mesta besedila 3"/>
          <p:cNvSpPr>
            <a:spLocks noGrp="1"/>
          </p:cNvSpPr>
          <p:nvPr>
            <p:ph type="body" sz="quarter" idx="13"/>
          </p:nvPr>
        </p:nvSpPr>
        <p:spPr>
          <a:xfrm>
            <a:off x="362609" y="1104900"/>
            <a:ext cx="4948693" cy="3958053"/>
          </a:xfrm>
        </p:spPr>
        <p:txBody>
          <a:bodyPr>
            <a:normAutofit/>
          </a:bodyPr>
          <a:lstStyle/>
          <a:p>
            <a:r>
              <a:rPr lang="en-US" dirty="0"/>
              <a:t>We start splitting complex monolithic applications into smaller independently deployable components called microservices.</a:t>
            </a:r>
          </a:p>
          <a:p>
            <a:r>
              <a:rPr lang="en-US" dirty="0"/>
              <a:t>Each </a:t>
            </a:r>
            <a:r>
              <a:rPr lang="en-US" dirty="0" err="1"/>
              <a:t>microservice</a:t>
            </a:r>
            <a:r>
              <a:rPr lang="en-US" dirty="0"/>
              <a:t>:</a:t>
            </a:r>
          </a:p>
          <a:p>
            <a:pPr lvl="1"/>
            <a:r>
              <a:rPr lang="en-US" dirty="0"/>
              <a:t>runs as an independent process,</a:t>
            </a:r>
          </a:p>
          <a:p>
            <a:pPr lvl="1"/>
            <a:r>
              <a:rPr lang="en-US" dirty="0"/>
              <a:t>communicates with other </a:t>
            </a:r>
            <a:r>
              <a:rPr lang="en-US" dirty="0" err="1"/>
              <a:t>microservices</a:t>
            </a:r>
            <a:r>
              <a:rPr lang="en-US" dirty="0"/>
              <a:t> through simple, well-defined interfaces (APIs)</a:t>
            </a:r>
          </a:p>
          <a:p>
            <a:pPr lvl="1"/>
            <a:r>
              <a:rPr lang="en-US" dirty="0"/>
              <a:t>can be written in the language that’s most appropriate for implementing that specific </a:t>
            </a:r>
            <a:r>
              <a:rPr lang="en-US" dirty="0" err="1"/>
              <a:t>microservice</a:t>
            </a:r>
            <a:endParaRPr lang="en-US" dirty="0"/>
          </a:p>
          <a:p>
            <a:pPr lvl="1"/>
            <a:endParaRPr lang="en-US" dirty="0"/>
          </a:p>
        </p:txBody>
      </p:sp>
      <p:sp>
        <p:nvSpPr>
          <p:cNvPr id="6" name="Pravokotnik 5"/>
          <p:cNvSpPr/>
          <p:nvPr/>
        </p:nvSpPr>
        <p:spPr>
          <a:xfrm>
            <a:off x="5533153" y="3695685"/>
            <a:ext cx="3367656" cy="400110"/>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434553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Scaling </a:t>
            </a:r>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67</a:t>
            </a:fld>
            <a:endParaRPr lang="en-GB"/>
          </a:p>
        </p:txBody>
      </p:sp>
      <p:sp>
        <p:nvSpPr>
          <p:cNvPr id="4" name="Označba mesta besedila 3"/>
          <p:cNvSpPr>
            <a:spLocks noGrp="1"/>
          </p:cNvSpPr>
          <p:nvPr>
            <p:ph type="body" sz="quarter" idx="13"/>
          </p:nvPr>
        </p:nvSpPr>
        <p:spPr>
          <a:xfrm>
            <a:off x="362609" y="1104900"/>
            <a:ext cx="3202627" cy="3958053"/>
          </a:xfrm>
        </p:spPr>
        <p:txBody>
          <a:bodyPr/>
          <a:lstStyle/>
          <a:p>
            <a:r>
              <a:rPr lang="en-US" dirty="0"/>
              <a:t>Scaling is done on a per-service basis.</a:t>
            </a:r>
          </a:p>
          <a:p>
            <a:pPr lvl="1"/>
            <a:r>
              <a:rPr lang="en-US" dirty="0"/>
              <a:t>you have the option of scaling only those services that require more resources</a:t>
            </a:r>
          </a:p>
          <a:p>
            <a:r>
              <a:rPr lang="en-US" dirty="0"/>
              <a:t>Splitting the app into </a:t>
            </a:r>
            <a:r>
              <a:rPr lang="en-US" dirty="0" err="1"/>
              <a:t>microservices</a:t>
            </a:r>
            <a:r>
              <a:rPr lang="en-US" dirty="0"/>
              <a:t> allows you to horizontally scale the parts that allow scaling out</a:t>
            </a:r>
          </a:p>
        </p:txBody>
      </p:sp>
      <p:pic>
        <p:nvPicPr>
          <p:cNvPr id="5" name="Picture 4" descr="https://lh6.googleusercontent.com/c1fxOdp1KiqM_37TULW4y4tvbYHj_ydQwYzz04C4xaADp7RPqrwIB5zRDox2D3nWw-boMa5S6662RCRwKG9qk5kPTOVKXA7GLFpuT3Etv89rBTpkg5gMwupZvvupJC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732" y="997527"/>
            <a:ext cx="5015838" cy="356485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4018389" y="4562381"/>
            <a:ext cx="410643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262948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Microservices</a:t>
            </a:r>
            <a:r>
              <a:rPr lang="en-US" dirty="0"/>
              <a:t> environment requirements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68</a:t>
            </a:fld>
            <a:endParaRPr lang="en-GB"/>
          </a:p>
        </p:txBody>
      </p:sp>
      <p:sp>
        <p:nvSpPr>
          <p:cNvPr id="4" name="Označba mesta besedila 3"/>
          <p:cNvSpPr>
            <a:spLocks noGrp="1"/>
          </p:cNvSpPr>
          <p:nvPr>
            <p:ph type="body" sz="quarter" idx="13"/>
          </p:nvPr>
        </p:nvSpPr>
        <p:spPr>
          <a:xfrm>
            <a:off x="355600" y="1086234"/>
            <a:ext cx="4295116" cy="3958053"/>
          </a:xfrm>
        </p:spPr>
        <p:txBody>
          <a:bodyPr/>
          <a:lstStyle/>
          <a:p>
            <a:r>
              <a:rPr lang="en-US" dirty="0"/>
              <a:t>Components in a </a:t>
            </a:r>
            <a:r>
              <a:rPr lang="en-US" dirty="0" err="1"/>
              <a:t>microservices</a:t>
            </a:r>
            <a:r>
              <a:rPr lang="en-US" dirty="0"/>
              <a:t> architecture are also developed independently</a:t>
            </a:r>
          </a:p>
          <a:p>
            <a:r>
              <a:rPr lang="en-US" dirty="0"/>
              <a:t>common to have separate teams developing each component</a:t>
            </a:r>
          </a:p>
          <a:p>
            <a:r>
              <a:rPr lang="en-US" dirty="0"/>
              <a:t>different libraries and different versions of the same libraries</a:t>
            </a:r>
          </a:p>
          <a:p>
            <a:r>
              <a:rPr lang="en-US" dirty="0"/>
              <a:t>exact same environment during development, testing and in production -&gt; container technologies</a:t>
            </a:r>
          </a:p>
        </p:txBody>
      </p:sp>
      <p:pic>
        <p:nvPicPr>
          <p:cNvPr id="5" name="Picture 2" descr="https://lh4.googleusercontent.com/aYNKUJ6bmEmmLUv1mce-osyrlp7eYNolNfulykY_jH4rh0RR4ygDXSrqtlA4JewBDnJCrwUC9oiMkI1ueYMZ5CHvLFOwoVWNxZyeWtYWgOFttuwtS1rsO4DQm8jWNhm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622" y="1400175"/>
            <a:ext cx="4052282" cy="242483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4845545" y="3825009"/>
            <a:ext cx="410643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401405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214F-7DA1-2339-6474-DA6ED7FE3CBD}"/>
              </a:ext>
            </a:extLst>
          </p:cNvPr>
          <p:cNvSpPr>
            <a:spLocks noGrp="1"/>
          </p:cNvSpPr>
          <p:nvPr>
            <p:ph type="title"/>
          </p:nvPr>
        </p:nvSpPr>
        <p:spPr/>
        <p:txBody>
          <a:bodyPr/>
          <a:lstStyle/>
          <a:p>
            <a:r>
              <a:rPr lang="en-US" dirty="0"/>
              <a:t>Container Orchestration</a:t>
            </a:r>
            <a:endParaRPr lang="en-SI" dirty="0"/>
          </a:p>
        </p:txBody>
      </p:sp>
      <p:sp>
        <p:nvSpPr>
          <p:cNvPr id="3" name="Slide Number Placeholder 2">
            <a:extLst>
              <a:ext uri="{FF2B5EF4-FFF2-40B4-BE49-F238E27FC236}">
                <a16:creationId xmlns:a16="http://schemas.microsoft.com/office/drawing/2014/main" id="{C462FE89-EEDB-15C8-5155-522EDCDAD771}"/>
              </a:ext>
            </a:extLst>
          </p:cNvPr>
          <p:cNvSpPr>
            <a:spLocks noGrp="1"/>
          </p:cNvSpPr>
          <p:nvPr>
            <p:ph type="sldNum" sz="quarter" idx="12"/>
          </p:nvPr>
        </p:nvSpPr>
        <p:spPr/>
        <p:txBody>
          <a:bodyPr/>
          <a:lstStyle/>
          <a:p>
            <a:fld id="{FA56ABA4-253D-44E9-97A8-82E0FB6AF783}" type="slidenum">
              <a:rPr lang="en-GB" smtClean="0"/>
              <a:pPr/>
              <a:t>69</a:t>
            </a:fld>
            <a:endParaRPr lang="en-GB"/>
          </a:p>
        </p:txBody>
      </p:sp>
      <p:sp>
        <p:nvSpPr>
          <p:cNvPr id="4" name="Text Placeholder 3">
            <a:extLst>
              <a:ext uri="{FF2B5EF4-FFF2-40B4-BE49-F238E27FC236}">
                <a16:creationId xmlns:a16="http://schemas.microsoft.com/office/drawing/2014/main" id="{F42D70E0-2318-C28F-9548-EDADEAAF4970}"/>
              </a:ext>
            </a:extLst>
          </p:cNvPr>
          <p:cNvSpPr>
            <a:spLocks noGrp="1"/>
          </p:cNvSpPr>
          <p:nvPr>
            <p:ph type="body" sz="quarter" idx="13"/>
          </p:nvPr>
        </p:nvSpPr>
        <p:spPr/>
        <p:txBody>
          <a:bodyPr/>
          <a:lstStyle/>
          <a:p>
            <a:r>
              <a:rPr lang="en-US" dirty="0"/>
              <a:t>Container orchestration is the </a:t>
            </a:r>
            <a:r>
              <a:rPr lang="en-US" b="1" dirty="0"/>
              <a:t>process of deploying containers on a compute cluster consisting of multiple nodes</a:t>
            </a:r>
            <a:r>
              <a:rPr lang="en-US" dirty="0"/>
              <a:t>.</a:t>
            </a:r>
          </a:p>
          <a:p>
            <a:r>
              <a:rPr lang="en-US" dirty="0"/>
              <a:t>By abstracting the host infrastructure, container orchestration tools allow the users deploying to </a:t>
            </a:r>
            <a:r>
              <a:rPr lang="en-US" b="1" dirty="0"/>
              <a:t>entire cluster as a single deployment target.</a:t>
            </a:r>
          </a:p>
          <a:p>
            <a:endParaRPr lang="en-SI" dirty="0"/>
          </a:p>
        </p:txBody>
      </p:sp>
      <p:pic>
        <p:nvPicPr>
          <p:cNvPr id="5" name="Picture 2" descr="The orchestrator manages containers across nodes. Source: Mónica 2017.">
            <a:extLst>
              <a:ext uri="{FF2B5EF4-FFF2-40B4-BE49-F238E27FC236}">
                <a16:creationId xmlns:a16="http://schemas.microsoft.com/office/drawing/2014/main" id="{0BAFDAC1-F4D1-E962-82D4-38C1F19B5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188" y="2964412"/>
            <a:ext cx="3738153" cy="217744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a:extLst>
              <a:ext uri="{FF2B5EF4-FFF2-40B4-BE49-F238E27FC236}">
                <a16:creationId xmlns:a16="http://schemas.microsoft.com/office/drawing/2014/main" id="{EE676CF6-D7B9-A671-A2F7-EA426F6ACC4E}"/>
              </a:ext>
            </a:extLst>
          </p:cNvPr>
          <p:cNvSpPr/>
          <p:nvPr/>
        </p:nvSpPr>
        <p:spPr>
          <a:xfrm>
            <a:off x="3081794" y="5131608"/>
            <a:ext cx="4540673" cy="246221"/>
          </a:xfrm>
          <a:prstGeom prst="rect">
            <a:avLst/>
          </a:prstGeom>
        </p:spPr>
        <p:txBody>
          <a:bodyPr wrap="square">
            <a:spAutoFit/>
          </a:bodyPr>
          <a:lstStyle/>
          <a:p>
            <a:r>
              <a:rPr lang="en-US" sz="1000" dirty="0">
                <a:solidFill>
                  <a:schemeClr val="bg1">
                    <a:lumMod val="50000"/>
                  </a:schemeClr>
                </a:solidFill>
              </a:rPr>
              <a:t>Source: https://devopedia.org/container-orchestration</a:t>
            </a:r>
          </a:p>
        </p:txBody>
      </p:sp>
    </p:spTree>
    <p:extLst>
      <p:ext uri="{BB962C8B-B14F-4D97-AF65-F5344CB8AC3E}">
        <p14:creationId xmlns:p14="http://schemas.microsoft.com/office/powerpoint/2010/main" val="13283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7"/>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Aktivnosti (1)</a:t>
            </a:r>
            <a:endParaRPr/>
          </a:p>
        </p:txBody>
      </p:sp>
      <p:sp>
        <p:nvSpPr>
          <p:cNvPr id="312" name="Google Shape;312;p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a:t>
            </a:fld>
            <a:endParaRPr/>
          </a:p>
        </p:txBody>
      </p:sp>
      <p:sp>
        <p:nvSpPr>
          <p:cNvPr id="313" name="Google Shape;313;p7"/>
          <p:cNvSpPr txBox="1">
            <a:spLocks noGrp="1"/>
          </p:cNvSpPr>
          <p:nvPr>
            <p:ph type="body" idx="1"/>
          </p:nvPr>
        </p:nvSpPr>
        <p:spPr>
          <a:xfrm>
            <a:off x="362609" y="1104900"/>
            <a:ext cx="6737387" cy="4115859"/>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344447"/>
              </a:buClr>
              <a:buSzPts val="2000"/>
              <a:buChar char="•"/>
            </a:pPr>
            <a:r>
              <a:rPr lang="en-US"/>
              <a:t>Usposabljanja za podjetja in organizacije</a:t>
            </a:r>
            <a:endParaRPr/>
          </a:p>
          <a:p>
            <a:pPr marL="742950" lvl="1" indent="-285750" algn="l" rtl="0">
              <a:lnSpc>
                <a:spcPct val="90000"/>
              </a:lnSpc>
              <a:spcBef>
                <a:spcPts val="360"/>
              </a:spcBef>
              <a:spcAft>
                <a:spcPts val="0"/>
              </a:spcAft>
              <a:buClr>
                <a:srgbClr val="344447"/>
              </a:buClr>
              <a:buSzPts val="1800"/>
              <a:buChar char="–"/>
            </a:pPr>
            <a:r>
              <a:rPr lang="en-US" sz="1800"/>
              <a:t>IKT-akademija, IoT-akademija, Digitalna akademija</a:t>
            </a:r>
            <a:endParaRPr/>
          </a:p>
          <a:p>
            <a:pPr marL="742950" lvl="1" indent="-285750" algn="l" rtl="0">
              <a:lnSpc>
                <a:spcPct val="90000"/>
              </a:lnSpc>
              <a:spcBef>
                <a:spcPts val="360"/>
              </a:spcBef>
              <a:spcAft>
                <a:spcPts val="0"/>
              </a:spcAft>
              <a:buClr>
                <a:srgbClr val="344447"/>
              </a:buClr>
              <a:buSzPts val="1800"/>
              <a:buChar char="–"/>
            </a:pPr>
            <a:r>
              <a:rPr lang="en-US"/>
              <a:t>Multimedijsko podprto učenje, E-Cho</a:t>
            </a:r>
            <a:endParaRPr/>
          </a:p>
          <a:p>
            <a:pPr marL="342900" lvl="0" indent="-342900" algn="l" rtl="0">
              <a:spcBef>
                <a:spcPts val="400"/>
              </a:spcBef>
              <a:spcAft>
                <a:spcPts val="0"/>
              </a:spcAft>
              <a:buClr>
                <a:srgbClr val="344447"/>
              </a:buClr>
              <a:buSzPts val="2000"/>
              <a:buChar char="•"/>
            </a:pPr>
            <a:r>
              <a:rPr lang="en-US"/>
              <a:t>Prototipiranje, Makerlab/Openlab/FabLab</a:t>
            </a:r>
            <a:endParaRPr/>
          </a:p>
          <a:p>
            <a:pPr marL="742950" lvl="1" indent="-285750" algn="l" rtl="0">
              <a:spcBef>
                <a:spcPts val="360"/>
              </a:spcBef>
              <a:spcAft>
                <a:spcPts val="0"/>
              </a:spcAft>
              <a:buClr>
                <a:srgbClr val="344447"/>
              </a:buClr>
              <a:buSzPts val="1800"/>
              <a:buChar char="–"/>
            </a:pPr>
            <a:r>
              <a:rPr lang="en-US"/>
              <a:t>Rešitve IKT/IoT za različna področja</a:t>
            </a:r>
            <a:endParaRPr/>
          </a:p>
          <a:p>
            <a:pPr marL="742950" lvl="1" indent="-285750" algn="l" rtl="0">
              <a:spcBef>
                <a:spcPts val="360"/>
              </a:spcBef>
              <a:spcAft>
                <a:spcPts val="0"/>
              </a:spcAft>
              <a:buClr>
                <a:srgbClr val="344447"/>
              </a:buClr>
              <a:buSzPts val="1800"/>
              <a:buChar char="–"/>
            </a:pPr>
            <a:r>
              <a:rPr lang="en-US"/>
              <a:t>AR/VR/360</a:t>
            </a:r>
            <a:r>
              <a:rPr lang="en-US" baseline="30000"/>
              <a:t>o</a:t>
            </a:r>
            <a:r>
              <a:rPr lang="en-US"/>
              <a:t> za športne dogodke in dostopnost</a:t>
            </a:r>
            <a:endParaRPr/>
          </a:p>
          <a:p>
            <a:pPr marL="742950" lvl="1" indent="-285750" algn="l" rtl="0">
              <a:spcBef>
                <a:spcPts val="360"/>
              </a:spcBef>
              <a:spcAft>
                <a:spcPts val="0"/>
              </a:spcAft>
              <a:buClr>
                <a:srgbClr val="344447"/>
              </a:buClr>
              <a:buSzPts val="1800"/>
              <a:buChar char="–"/>
            </a:pPr>
            <a:r>
              <a:rPr lang="en-US"/>
              <a:t>Odprto inoviranje: Pametno ogledalo, Gnezdo, SmartFroc</a:t>
            </a:r>
            <a:endParaRPr/>
          </a:p>
          <a:p>
            <a:pPr marL="342900" lvl="0" indent="-342900" algn="l" rtl="0">
              <a:lnSpc>
                <a:spcPct val="90000"/>
              </a:lnSpc>
              <a:spcBef>
                <a:spcPts val="400"/>
              </a:spcBef>
              <a:spcAft>
                <a:spcPts val="0"/>
              </a:spcAft>
              <a:buClr>
                <a:srgbClr val="344447"/>
              </a:buClr>
              <a:buSzPts val="2000"/>
              <a:buChar char="•"/>
            </a:pPr>
            <a:r>
              <a:rPr lang="en-US"/>
              <a:t>Digitalno inovacijsko stičišče</a:t>
            </a:r>
            <a:endParaRPr/>
          </a:p>
          <a:p>
            <a:pPr marL="342900" lvl="0" indent="-342900" algn="l" rtl="0">
              <a:lnSpc>
                <a:spcPct val="90000"/>
              </a:lnSpc>
              <a:spcBef>
                <a:spcPts val="400"/>
              </a:spcBef>
              <a:spcAft>
                <a:spcPts val="0"/>
              </a:spcAft>
              <a:buClr>
                <a:srgbClr val="344447"/>
              </a:buClr>
              <a:buSzPts val="2000"/>
              <a:buChar char="•"/>
            </a:pPr>
            <a:r>
              <a:rPr lang="en-US"/>
              <a:t>Sodelovanje in povezovanje s študenti</a:t>
            </a:r>
            <a:endParaRPr/>
          </a:p>
          <a:p>
            <a:pPr marL="742950" lvl="1" indent="-171450" algn="l" rtl="0">
              <a:lnSpc>
                <a:spcPct val="90000"/>
              </a:lnSpc>
              <a:spcBef>
                <a:spcPts val="360"/>
              </a:spcBef>
              <a:spcAft>
                <a:spcPts val="0"/>
              </a:spcAft>
              <a:buClr>
                <a:srgbClr val="344447"/>
              </a:buClr>
              <a:buSzPts val="1800"/>
              <a:buNone/>
            </a:pPr>
            <a:endParaRPr/>
          </a:p>
          <a:p>
            <a:pPr marL="342900" lvl="0" indent="-215900" algn="l" rtl="0">
              <a:lnSpc>
                <a:spcPct val="90000"/>
              </a:lnSpc>
              <a:spcBef>
                <a:spcPts val="400"/>
              </a:spcBef>
              <a:spcAft>
                <a:spcPts val="0"/>
              </a:spcAft>
              <a:buClr>
                <a:srgbClr val="344447"/>
              </a:buClr>
              <a:buSzPts val="2000"/>
              <a:buNone/>
            </a:pPr>
            <a:endParaRPr/>
          </a:p>
        </p:txBody>
      </p:sp>
      <p:pic>
        <p:nvPicPr>
          <p:cNvPr id="314" name="Google Shape;314;p7" descr="http://www.ltfe.org/wp-content/themes/LTFEorg/images/logo/ict-academy.png">
            <a:hlinkClick r:id="rId3"/>
          </p:cNvPr>
          <p:cNvPicPr preferRelativeResize="0"/>
          <p:nvPr/>
        </p:nvPicPr>
        <p:blipFill rotWithShape="1">
          <a:blip r:embed="rId4">
            <a:alphaModFix/>
          </a:blip>
          <a:srcRect/>
          <a:stretch/>
        </p:blipFill>
        <p:spPr>
          <a:xfrm>
            <a:off x="1328924" y="4664623"/>
            <a:ext cx="1641944" cy="667041"/>
          </a:xfrm>
          <a:prstGeom prst="rect">
            <a:avLst/>
          </a:prstGeom>
          <a:noFill/>
          <a:ln>
            <a:noFill/>
          </a:ln>
        </p:spPr>
      </p:pic>
      <p:pic>
        <p:nvPicPr>
          <p:cNvPr id="315" name="Google Shape;315;p7" descr="http://www.ltfe.org/wp-content/themes/LTFEorg/images/logo/echo.png">
            <a:hlinkClick r:id="rId5"/>
          </p:cNvPr>
          <p:cNvPicPr preferRelativeResize="0"/>
          <p:nvPr/>
        </p:nvPicPr>
        <p:blipFill rotWithShape="1">
          <a:blip r:embed="rId6">
            <a:alphaModFix/>
          </a:blip>
          <a:srcRect/>
          <a:stretch/>
        </p:blipFill>
        <p:spPr>
          <a:xfrm>
            <a:off x="4090063" y="4766020"/>
            <a:ext cx="1349070" cy="548061"/>
          </a:xfrm>
          <a:prstGeom prst="rect">
            <a:avLst/>
          </a:prstGeom>
          <a:noFill/>
          <a:ln>
            <a:noFill/>
          </a:ln>
        </p:spPr>
      </p:pic>
      <p:pic>
        <p:nvPicPr>
          <p:cNvPr id="316" name="Google Shape;316;p7" descr="http://www.ltfe.org/wp-content/themes/LTFEorg/images/logo/makerlab.png">
            <a:hlinkClick r:id="rId7"/>
          </p:cNvPr>
          <p:cNvPicPr preferRelativeResize="0"/>
          <p:nvPr/>
        </p:nvPicPr>
        <p:blipFill rotWithShape="1">
          <a:blip r:embed="rId8">
            <a:alphaModFix/>
          </a:blip>
          <a:srcRect/>
          <a:stretch/>
        </p:blipFill>
        <p:spPr>
          <a:xfrm>
            <a:off x="4090063" y="4045497"/>
            <a:ext cx="1524000" cy="619126"/>
          </a:xfrm>
          <a:prstGeom prst="rect">
            <a:avLst/>
          </a:prstGeom>
          <a:noFill/>
          <a:ln>
            <a:noFill/>
          </a:ln>
        </p:spPr>
      </p:pic>
      <p:pic>
        <p:nvPicPr>
          <p:cNvPr id="317" name="Google Shape;317;p7" descr="http://www.ltfe.org/wp-content/themes/LTFEorg/images/logo/openlab.png">
            <a:hlinkClick r:id="rId9"/>
          </p:cNvPr>
          <p:cNvPicPr preferRelativeResize="0"/>
          <p:nvPr/>
        </p:nvPicPr>
        <p:blipFill rotWithShape="1">
          <a:blip r:embed="rId10">
            <a:alphaModFix/>
          </a:blip>
          <a:srcRect/>
          <a:stretch/>
        </p:blipFill>
        <p:spPr>
          <a:xfrm>
            <a:off x="1209654" y="4146894"/>
            <a:ext cx="1524000" cy="619126"/>
          </a:xfrm>
          <a:prstGeom prst="rect">
            <a:avLst/>
          </a:prstGeom>
          <a:noFill/>
          <a:ln>
            <a:noFill/>
          </a:ln>
        </p:spPr>
      </p:pic>
      <p:pic>
        <p:nvPicPr>
          <p:cNvPr id="318" name="Google Shape;318;p7" descr="New Digital Innovation Hub: 4P DIH | LTFE LMMFE – Laboratory for ..."/>
          <p:cNvPicPr preferRelativeResize="0"/>
          <p:nvPr/>
        </p:nvPicPr>
        <p:blipFill rotWithShape="1">
          <a:blip r:embed="rId11">
            <a:alphaModFix/>
          </a:blip>
          <a:srcRect/>
          <a:stretch/>
        </p:blipFill>
        <p:spPr>
          <a:xfrm>
            <a:off x="6979054" y="1258191"/>
            <a:ext cx="1636393" cy="1094338"/>
          </a:xfrm>
          <a:prstGeom prst="rect">
            <a:avLst/>
          </a:prstGeom>
          <a:noFill/>
          <a:ln>
            <a:noFill/>
          </a:ln>
        </p:spPr>
      </p:pic>
      <p:pic>
        <p:nvPicPr>
          <p:cNvPr id="319" name="Google Shape;319;p7" descr="Informatizacija procesa obravnave sklepov o izvršbi v Abanki ..."/>
          <p:cNvPicPr preferRelativeResize="0"/>
          <p:nvPr/>
        </p:nvPicPr>
        <p:blipFill rotWithShape="1">
          <a:blip r:embed="rId12">
            <a:alphaModFix/>
          </a:blip>
          <a:srcRect/>
          <a:stretch/>
        </p:blipFill>
        <p:spPr>
          <a:xfrm>
            <a:off x="7264379" y="2656800"/>
            <a:ext cx="1403360" cy="981856"/>
          </a:xfrm>
          <a:prstGeom prst="rect">
            <a:avLst/>
          </a:prstGeom>
          <a:noFill/>
          <a:ln>
            <a:noFill/>
          </a:ln>
        </p:spPr>
      </p:pic>
      <p:pic>
        <p:nvPicPr>
          <p:cNvPr id="320" name="Google Shape;320;p7" descr="Slika:Logotip Cene Štupar - CILJ.png - Wikipedija, prosta ..."/>
          <p:cNvPicPr preferRelativeResize="0"/>
          <p:nvPr/>
        </p:nvPicPr>
        <p:blipFill rotWithShape="1">
          <a:blip r:embed="rId13">
            <a:alphaModFix/>
          </a:blip>
          <a:srcRect/>
          <a:stretch/>
        </p:blipFill>
        <p:spPr>
          <a:xfrm>
            <a:off x="6589781" y="3987563"/>
            <a:ext cx="2025666" cy="67706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591C4E-3333-AEA7-695F-DA3F16419C96}"/>
              </a:ext>
            </a:extLst>
          </p:cNvPr>
          <p:cNvSpPr>
            <a:spLocks noGrp="1"/>
          </p:cNvSpPr>
          <p:nvPr>
            <p:ph type="sldNum" sz="quarter" idx="12"/>
          </p:nvPr>
        </p:nvSpPr>
        <p:spPr/>
        <p:txBody>
          <a:bodyPr/>
          <a:lstStyle/>
          <a:p>
            <a:fld id="{FA56ABA4-253D-44E9-97A8-82E0FB6AF783}" type="slidenum">
              <a:rPr lang="en-GB" smtClean="0"/>
              <a:pPr/>
              <a:t>70</a:t>
            </a:fld>
            <a:endParaRPr lang="en-GB"/>
          </a:p>
        </p:txBody>
      </p:sp>
      <p:sp>
        <p:nvSpPr>
          <p:cNvPr id="4" name="Text Placeholder 3">
            <a:extLst>
              <a:ext uri="{FF2B5EF4-FFF2-40B4-BE49-F238E27FC236}">
                <a16:creationId xmlns:a16="http://schemas.microsoft.com/office/drawing/2014/main" id="{B01B9458-030A-A487-BF6E-10E7B55DE9F4}"/>
              </a:ext>
            </a:extLst>
          </p:cNvPr>
          <p:cNvSpPr>
            <a:spLocks noGrp="1"/>
          </p:cNvSpPr>
          <p:nvPr>
            <p:ph type="body" sz="quarter" idx="13"/>
          </p:nvPr>
        </p:nvSpPr>
        <p:spPr>
          <a:xfrm>
            <a:off x="362609" y="388190"/>
            <a:ext cx="8118603" cy="4674764"/>
          </a:xfrm>
        </p:spPr>
        <p:txBody>
          <a:bodyPr/>
          <a:lstStyle/>
          <a:p>
            <a:r>
              <a:rPr lang="en-US" dirty="0"/>
              <a:t>Container Orchestration envisions a number of features, some of which are mentioned below:</a:t>
            </a:r>
          </a:p>
          <a:p>
            <a:pPr lvl="1"/>
            <a:r>
              <a:rPr lang="en-US" dirty="0"/>
              <a:t>Provisioning hosts</a:t>
            </a:r>
          </a:p>
          <a:p>
            <a:pPr lvl="1"/>
            <a:r>
              <a:rPr lang="en-US" dirty="0"/>
              <a:t>Instantiating a set of containers</a:t>
            </a:r>
          </a:p>
          <a:p>
            <a:pPr lvl="1"/>
            <a:r>
              <a:rPr lang="en-US" dirty="0"/>
              <a:t>Rescheduling failed containers</a:t>
            </a:r>
          </a:p>
          <a:p>
            <a:pPr lvl="1"/>
            <a:r>
              <a:rPr lang="en-US" dirty="0"/>
              <a:t>Linking containers together through agreed interfaces</a:t>
            </a:r>
          </a:p>
          <a:p>
            <a:pPr lvl="1"/>
            <a:r>
              <a:rPr lang="en-US" dirty="0"/>
              <a:t>Exposing services to machines outside of the cluster</a:t>
            </a:r>
          </a:p>
          <a:p>
            <a:pPr lvl="1"/>
            <a:r>
              <a:rPr lang="en-US" dirty="0"/>
              <a:t>Scaling out or down the cluster by adding or removing containers</a:t>
            </a:r>
          </a:p>
          <a:p>
            <a:r>
              <a:rPr lang="en-US" dirty="0">
                <a:hlinkClick r:id="rId2"/>
              </a:rPr>
              <a:t>Docker Swarm vs. Kubernetes</a:t>
            </a:r>
            <a:endParaRPr lang="en-SI" dirty="0"/>
          </a:p>
        </p:txBody>
      </p:sp>
    </p:spTree>
    <p:extLst>
      <p:ext uri="{BB962C8B-B14F-4D97-AF65-F5344CB8AC3E}">
        <p14:creationId xmlns:p14="http://schemas.microsoft.com/office/powerpoint/2010/main" val="3374045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40D526-E94D-9E78-A74E-894D2361BE76}"/>
              </a:ext>
            </a:extLst>
          </p:cNvPr>
          <p:cNvSpPr>
            <a:spLocks noGrp="1"/>
          </p:cNvSpPr>
          <p:nvPr>
            <p:ph type="sldNum" sz="quarter" idx="12"/>
          </p:nvPr>
        </p:nvSpPr>
        <p:spPr/>
        <p:txBody>
          <a:bodyPr/>
          <a:lstStyle/>
          <a:p>
            <a:fld id="{FA56ABA4-253D-44E9-97A8-82E0FB6AF783}" type="slidenum">
              <a:rPr lang="en-GB" smtClean="0"/>
              <a:pPr/>
              <a:t>71</a:t>
            </a:fld>
            <a:endParaRPr lang="en-GB"/>
          </a:p>
        </p:txBody>
      </p:sp>
      <p:pic>
        <p:nvPicPr>
          <p:cNvPr id="6" name="Picture 5">
            <a:extLst>
              <a:ext uri="{FF2B5EF4-FFF2-40B4-BE49-F238E27FC236}">
                <a16:creationId xmlns:a16="http://schemas.microsoft.com/office/drawing/2014/main" id="{13A6EC86-05DC-6062-4746-08A5ACFDBA3E}"/>
              </a:ext>
            </a:extLst>
          </p:cNvPr>
          <p:cNvPicPr>
            <a:picLocks noChangeAspect="1"/>
          </p:cNvPicPr>
          <p:nvPr/>
        </p:nvPicPr>
        <p:blipFill>
          <a:blip r:embed="rId2"/>
          <a:stretch>
            <a:fillRect/>
          </a:stretch>
        </p:blipFill>
        <p:spPr>
          <a:xfrm>
            <a:off x="1473555" y="343336"/>
            <a:ext cx="6196889" cy="5026715"/>
          </a:xfrm>
          <a:prstGeom prst="rect">
            <a:avLst/>
          </a:prstGeom>
        </p:spPr>
      </p:pic>
    </p:spTree>
    <p:extLst>
      <p:ext uri="{BB962C8B-B14F-4D97-AF65-F5344CB8AC3E}">
        <p14:creationId xmlns:p14="http://schemas.microsoft.com/office/powerpoint/2010/main" val="3869983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72</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Introduction to Kubernetes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pic>
        <p:nvPicPr>
          <p:cNvPr id="2" name="Google Shape;787;p78" descr="Kubernetes">
            <a:extLst>
              <a:ext uri="{FF2B5EF4-FFF2-40B4-BE49-F238E27FC236}">
                <a16:creationId xmlns:a16="http://schemas.microsoft.com/office/drawing/2014/main" id="{219983CC-181F-A472-ECAB-FDFF19525BFF}"/>
              </a:ext>
            </a:extLst>
          </p:cNvPr>
          <p:cNvPicPr preferRelativeResize="0"/>
          <p:nvPr/>
        </p:nvPicPr>
        <p:blipFill rotWithShape="1">
          <a:blip r:embed="rId4">
            <a:alphaModFix/>
          </a:blip>
          <a:srcRect/>
          <a:stretch/>
        </p:blipFill>
        <p:spPr>
          <a:xfrm>
            <a:off x="550673" y="3481874"/>
            <a:ext cx="3168202" cy="684243"/>
          </a:xfrm>
          <a:prstGeom prst="rect">
            <a:avLst/>
          </a:prstGeom>
          <a:noFill/>
          <a:ln>
            <a:noFill/>
          </a:ln>
        </p:spPr>
      </p:pic>
    </p:spTree>
    <p:extLst>
      <p:ext uri="{BB962C8B-B14F-4D97-AF65-F5344CB8AC3E}">
        <p14:creationId xmlns:p14="http://schemas.microsoft.com/office/powerpoint/2010/main" val="13311589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7A33A-109B-5BA2-BF36-FBC30720C12F}"/>
              </a:ext>
            </a:extLst>
          </p:cNvPr>
          <p:cNvSpPr>
            <a:spLocks noGrp="1"/>
          </p:cNvSpPr>
          <p:nvPr>
            <p:ph type="title"/>
          </p:nvPr>
        </p:nvSpPr>
        <p:spPr/>
        <p:txBody>
          <a:bodyPr/>
          <a:lstStyle/>
          <a:p>
            <a:r>
              <a:rPr lang="en-US" dirty="0"/>
              <a:t>About Kubernetes</a:t>
            </a:r>
            <a:endParaRPr lang="en-SI" dirty="0"/>
          </a:p>
        </p:txBody>
      </p:sp>
      <p:sp>
        <p:nvSpPr>
          <p:cNvPr id="3" name="Slide Number Placeholder 2">
            <a:extLst>
              <a:ext uri="{FF2B5EF4-FFF2-40B4-BE49-F238E27FC236}">
                <a16:creationId xmlns:a16="http://schemas.microsoft.com/office/drawing/2014/main" id="{7F8CEF44-C3D0-0452-FBE0-EA6A15B52470}"/>
              </a:ext>
            </a:extLst>
          </p:cNvPr>
          <p:cNvSpPr>
            <a:spLocks noGrp="1"/>
          </p:cNvSpPr>
          <p:nvPr>
            <p:ph type="sldNum" sz="quarter" idx="12"/>
          </p:nvPr>
        </p:nvSpPr>
        <p:spPr/>
        <p:txBody>
          <a:bodyPr/>
          <a:lstStyle/>
          <a:p>
            <a:fld id="{FA56ABA4-253D-44E9-97A8-82E0FB6AF783}" type="slidenum">
              <a:rPr lang="en-GB" smtClean="0"/>
              <a:pPr/>
              <a:t>73</a:t>
            </a:fld>
            <a:endParaRPr lang="en-GB"/>
          </a:p>
        </p:txBody>
      </p:sp>
      <p:sp>
        <p:nvSpPr>
          <p:cNvPr id="4" name="Text Placeholder 3">
            <a:extLst>
              <a:ext uri="{FF2B5EF4-FFF2-40B4-BE49-F238E27FC236}">
                <a16:creationId xmlns:a16="http://schemas.microsoft.com/office/drawing/2014/main" id="{EB1B2EF0-69E3-260F-7236-4B12A3E2B0F7}"/>
              </a:ext>
            </a:extLst>
          </p:cNvPr>
          <p:cNvSpPr>
            <a:spLocks noGrp="1"/>
          </p:cNvSpPr>
          <p:nvPr>
            <p:ph type="body" sz="quarter" idx="13"/>
          </p:nvPr>
        </p:nvSpPr>
        <p:spPr/>
        <p:txBody>
          <a:bodyPr>
            <a:normAutofit lnSpcReduction="10000"/>
          </a:bodyPr>
          <a:lstStyle/>
          <a:p>
            <a:r>
              <a:rPr lang="en-US" dirty="0">
                <a:hlinkClick r:id="rId2"/>
              </a:rPr>
              <a:t>https://kubernetes.io/</a:t>
            </a:r>
            <a:endParaRPr lang="en-US" dirty="0"/>
          </a:p>
          <a:p>
            <a:r>
              <a:rPr lang="en-US" dirty="0"/>
              <a:t>Rapidly growing ecosystem</a:t>
            </a:r>
          </a:p>
          <a:p>
            <a:r>
              <a:rPr lang="en-US" dirty="0"/>
              <a:t>The word </a:t>
            </a:r>
            <a:r>
              <a:rPr lang="en-US" b="1" dirty="0"/>
              <a:t>Kubernetes is Greek for pilot or helmsman</a:t>
            </a:r>
            <a:r>
              <a:rPr lang="en-US" dirty="0"/>
              <a:t>, the person who steers the ship</a:t>
            </a:r>
          </a:p>
          <a:p>
            <a:r>
              <a:rPr lang="en-US" b="1" dirty="0"/>
              <a:t>Kubernetes steers your applications </a:t>
            </a:r>
            <a:r>
              <a:rPr lang="en-US" dirty="0"/>
              <a:t>and reports on their status while </a:t>
            </a:r>
            <a:r>
              <a:rPr lang="en-US" b="1" dirty="0"/>
              <a:t>you</a:t>
            </a:r>
            <a:r>
              <a:rPr lang="en-US" dirty="0"/>
              <a:t> - the captain - </a:t>
            </a:r>
            <a:r>
              <a:rPr lang="en-US" b="1" dirty="0"/>
              <a:t>decide where you want the system to go.</a:t>
            </a:r>
          </a:p>
          <a:p>
            <a:r>
              <a:rPr lang="en-US" dirty="0"/>
              <a:t>HOW TO PRONOUNCE KUBERNETES AND WHAT IS K8S?</a:t>
            </a:r>
          </a:p>
          <a:p>
            <a:pPr lvl="1"/>
            <a:r>
              <a:rPr lang="en-US" dirty="0"/>
              <a:t>Most often it’s </a:t>
            </a:r>
            <a:r>
              <a:rPr lang="en-US" b="1" dirty="0"/>
              <a:t>Koo-</a:t>
            </a:r>
            <a:r>
              <a:rPr lang="en-US" b="1" dirty="0" err="1"/>
              <a:t>ber</a:t>
            </a:r>
            <a:r>
              <a:rPr lang="en-US" b="1" dirty="0"/>
              <a:t>-</a:t>
            </a:r>
            <a:r>
              <a:rPr lang="en-US" b="1" dirty="0" err="1"/>
              <a:t>netties</a:t>
            </a:r>
            <a:r>
              <a:rPr lang="en-US" dirty="0"/>
              <a:t> or </a:t>
            </a:r>
            <a:r>
              <a:rPr lang="en-US" b="1" dirty="0"/>
              <a:t>Koo-</a:t>
            </a:r>
            <a:r>
              <a:rPr lang="en-US" b="1" dirty="0" err="1"/>
              <a:t>ber</a:t>
            </a:r>
            <a:r>
              <a:rPr lang="en-US" b="1" dirty="0"/>
              <a:t>-nay’-</a:t>
            </a:r>
            <a:r>
              <a:rPr lang="en-US" b="1" dirty="0" err="1"/>
              <a:t>tace</a:t>
            </a:r>
            <a:r>
              <a:rPr lang="en-US" dirty="0"/>
              <a:t>, but you may also hear </a:t>
            </a:r>
            <a:r>
              <a:rPr lang="en-US" b="1" dirty="0"/>
              <a:t>Koo-</a:t>
            </a:r>
            <a:r>
              <a:rPr lang="en-US" b="1" dirty="0" err="1"/>
              <a:t>ber</a:t>
            </a:r>
            <a:r>
              <a:rPr lang="en-US" b="1" dirty="0"/>
              <a:t>-nets</a:t>
            </a:r>
            <a:r>
              <a:rPr lang="en-US" dirty="0"/>
              <a:t>, although rarely.</a:t>
            </a:r>
          </a:p>
          <a:p>
            <a:pPr lvl="1"/>
            <a:r>
              <a:rPr lang="en-US" dirty="0"/>
              <a:t>It’s also referred to </a:t>
            </a:r>
            <a:r>
              <a:rPr lang="en-US" b="1" dirty="0"/>
              <a:t>as </a:t>
            </a:r>
            <a:r>
              <a:rPr lang="en-US" b="1" dirty="0" err="1"/>
              <a:t>Kube</a:t>
            </a:r>
            <a:r>
              <a:rPr lang="en-US" b="1" dirty="0"/>
              <a:t> or K8s</a:t>
            </a:r>
            <a:r>
              <a:rPr lang="en-US" dirty="0"/>
              <a:t>, pronounced Kates, where the 8 signifies the number of letters omitted between the first and last letter.</a:t>
            </a:r>
            <a:endParaRPr lang="en-SI" dirty="0"/>
          </a:p>
        </p:txBody>
      </p:sp>
      <p:pic>
        <p:nvPicPr>
          <p:cNvPr id="5" name="Picture 4" descr="Kubernetes">
            <a:extLst>
              <a:ext uri="{FF2B5EF4-FFF2-40B4-BE49-F238E27FC236}">
                <a16:creationId xmlns:a16="http://schemas.microsoft.com/office/drawing/2014/main" id="{6E1B67F8-D567-5DC5-3CAB-947517622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322" y="460281"/>
            <a:ext cx="3458893" cy="74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05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A07C94-4ACF-2FCB-AAC2-8ACDF8C28AFB}"/>
              </a:ext>
            </a:extLst>
          </p:cNvPr>
          <p:cNvSpPr>
            <a:spLocks noGrp="1"/>
          </p:cNvSpPr>
          <p:nvPr>
            <p:ph type="sldNum" sz="quarter" idx="12"/>
          </p:nvPr>
        </p:nvSpPr>
        <p:spPr/>
        <p:txBody>
          <a:bodyPr/>
          <a:lstStyle/>
          <a:p>
            <a:fld id="{FA56ABA4-253D-44E9-97A8-82E0FB6AF783}" type="slidenum">
              <a:rPr lang="en-GB" smtClean="0"/>
              <a:pPr/>
              <a:t>74</a:t>
            </a:fld>
            <a:endParaRPr lang="en-GB"/>
          </a:p>
        </p:txBody>
      </p:sp>
      <p:sp>
        <p:nvSpPr>
          <p:cNvPr id="4" name="Text Placeholder 3">
            <a:extLst>
              <a:ext uri="{FF2B5EF4-FFF2-40B4-BE49-F238E27FC236}">
                <a16:creationId xmlns:a16="http://schemas.microsoft.com/office/drawing/2014/main" id="{E234C179-8363-F998-102D-90ECB9CB7FD1}"/>
              </a:ext>
            </a:extLst>
          </p:cNvPr>
          <p:cNvSpPr>
            <a:spLocks noGrp="1"/>
          </p:cNvSpPr>
          <p:nvPr>
            <p:ph type="body" sz="quarter" idx="13"/>
          </p:nvPr>
        </p:nvSpPr>
        <p:spPr>
          <a:xfrm>
            <a:off x="362609" y="414068"/>
            <a:ext cx="8118603" cy="4648885"/>
          </a:xfrm>
        </p:spPr>
        <p:txBody>
          <a:bodyPr/>
          <a:lstStyle/>
          <a:p>
            <a:r>
              <a:rPr lang="en-US" b="1" dirty="0">
                <a:solidFill>
                  <a:srgbClr val="FF0000"/>
                </a:solidFill>
              </a:rPr>
              <a:t>Kubernetes is a software system for automating the deployment and management of complex, large-scale application systems composed of computer processes running in containers.</a:t>
            </a:r>
          </a:p>
          <a:p>
            <a:r>
              <a:rPr lang="en-US" b="1" dirty="0"/>
              <a:t>Main Kubernetes features</a:t>
            </a:r>
            <a:r>
              <a:rPr lang="en-US" dirty="0"/>
              <a:t>:</a:t>
            </a:r>
          </a:p>
          <a:p>
            <a:pPr lvl="1"/>
            <a:r>
              <a:rPr lang="en-US" dirty="0"/>
              <a:t>Abstracting away the infrastructure</a:t>
            </a:r>
          </a:p>
          <a:p>
            <a:pPr lvl="1"/>
            <a:endParaRPr lang="en-US" dirty="0"/>
          </a:p>
          <a:p>
            <a:pPr lvl="1"/>
            <a:endParaRPr lang="en-SI" dirty="0"/>
          </a:p>
        </p:txBody>
      </p:sp>
      <p:pic>
        <p:nvPicPr>
          <p:cNvPr id="5" name="Picture 4">
            <a:extLst>
              <a:ext uri="{FF2B5EF4-FFF2-40B4-BE49-F238E27FC236}">
                <a16:creationId xmlns:a16="http://schemas.microsoft.com/office/drawing/2014/main" id="{6A2BB130-47B8-1198-262F-F0D7E3B35CEF}"/>
              </a:ext>
            </a:extLst>
          </p:cNvPr>
          <p:cNvPicPr>
            <a:picLocks noChangeAspect="1"/>
          </p:cNvPicPr>
          <p:nvPr/>
        </p:nvPicPr>
        <p:blipFill>
          <a:blip r:embed="rId2"/>
          <a:stretch>
            <a:fillRect/>
          </a:stretch>
        </p:blipFill>
        <p:spPr>
          <a:xfrm>
            <a:off x="859759" y="2632324"/>
            <a:ext cx="7124302" cy="2668608"/>
          </a:xfrm>
          <a:prstGeom prst="rect">
            <a:avLst/>
          </a:prstGeom>
        </p:spPr>
      </p:pic>
    </p:spTree>
    <p:extLst>
      <p:ext uri="{BB962C8B-B14F-4D97-AF65-F5344CB8AC3E}">
        <p14:creationId xmlns:p14="http://schemas.microsoft.com/office/powerpoint/2010/main" val="2486430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2C1621-E6D2-81BD-6600-B1D4A716ADA3}"/>
              </a:ext>
            </a:extLst>
          </p:cNvPr>
          <p:cNvPicPr>
            <a:picLocks noChangeAspect="1"/>
          </p:cNvPicPr>
          <p:nvPr/>
        </p:nvPicPr>
        <p:blipFill>
          <a:blip r:embed="rId2"/>
          <a:stretch>
            <a:fillRect/>
          </a:stretch>
        </p:blipFill>
        <p:spPr>
          <a:xfrm>
            <a:off x="1388053" y="966102"/>
            <a:ext cx="6417967" cy="2320620"/>
          </a:xfrm>
          <a:prstGeom prst="rect">
            <a:avLst/>
          </a:prstGeom>
        </p:spPr>
      </p:pic>
      <p:sp>
        <p:nvSpPr>
          <p:cNvPr id="3" name="Slide Number Placeholder 2">
            <a:extLst>
              <a:ext uri="{FF2B5EF4-FFF2-40B4-BE49-F238E27FC236}">
                <a16:creationId xmlns:a16="http://schemas.microsoft.com/office/drawing/2014/main" id="{4EE36944-A93F-4967-946F-FBC07B12E950}"/>
              </a:ext>
            </a:extLst>
          </p:cNvPr>
          <p:cNvSpPr>
            <a:spLocks noGrp="1"/>
          </p:cNvSpPr>
          <p:nvPr>
            <p:ph type="sldNum" sz="quarter" idx="12"/>
          </p:nvPr>
        </p:nvSpPr>
        <p:spPr/>
        <p:txBody>
          <a:bodyPr/>
          <a:lstStyle/>
          <a:p>
            <a:fld id="{FA56ABA4-253D-44E9-97A8-82E0FB6AF783}" type="slidenum">
              <a:rPr lang="en-GB" smtClean="0"/>
              <a:pPr/>
              <a:t>75</a:t>
            </a:fld>
            <a:endParaRPr lang="en-GB"/>
          </a:p>
        </p:txBody>
      </p:sp>
      <p:sp>
        <p:nvSpPr>
          <p:cNvPr id="4" name="Text Placeholder 3">
            <a:extLst>
              <a:ext uri="{FF2B5EF4-FFF2-40B4-BE49-F238E27FC236}">
                <a16:creationId xmlns:a16="http://schemas.microsoft.com/office/drawing/2014/main" id="{C1C749A9-DF54-8919-12BF-0B7C0647BC6C}"/>
              </a:ext>
            </a:extLst>
          </p:cNvPr>
          <p:cNvSpPr>
            <a:spLocks noGrp="1"/>
          </p:cNvSpPr>
          <p:nvPr>
            <p:ph type="body" sz="quarter" idx="13"/>
          </p:nvPr>
        </p:nvSpPr>
        <p:spPr>
          <a:xfrm>
            <a:off x="362609" y="189970"/>
            <a:ext cx="8118603" cy="4872983"/>
          </a:xfrm>
        </p:spPr>
        <p:txBody>
          <a:bodyPr/>
          <a:lstStyle/>
          <a:p>
            <a:pPr lvl="1"/>
            <a:r>
              <a:rPr lang="en-US" dirty="0"/>
              <a:t>Standardizing how we deploy applications</a:t>
            </a:r>
          </a:p>
          <a:p>
            <a:pPr lvl="1"/>
            <a:r>
              <a:rPr lang="en-US" dirty="0"/>
              <a:t>Deploying applications declaratively</a:t>
            </a:r>
          </a:p>
          <a:p>
            <a:endParaRPr lang="en-US" dirty="0"/>
          </a:p>
        </p:txBody>
      </p:sp>
      <p:pic>
        <p:nvPicPr>
          <p:cNvPr id="7" name="Picture 6">
            <a:extLst>
              <a:ext uri="{FF2B5EF4-FFF2-40B4-BE49-F238E27FC236}">
                <a16:creationId xmlns:a16="http://schemas.microsoft.com/office/drawing/2014/main" id="{18816B44-5FE7-B92B-C78E-3A71C6F678DF}"/>
              </a:ext>
            </a:extLst>
          </p:cNvPr>
          <p:cNvPicPr>
            <a:picLocks noChangeAspect="1"/>
          </p:cNvPicPr>
          <p:nvPr/>
        </p:nvPicPr>
        <p:blipFill>
          <a:blip r:embed="rId3"/>
          <a:stretch>
            <a:fillRect/>
          </a:stretch>
        </p:blipFill>
        <p:spPr>
          <a:xfrm>
            <a:off x="1388053" y="3204410"/>
            <a:ext cx="6367891" cy="2320620"/>
          </a:xfrm>
          <a:prstGeom prst="rect">
            <a:avLst/>
          </a:prstGeom>
        </p:spPr>
      </p:pic>
    </p:spTree>
    <p:extLst>
      <p:ext uri="{BB962C8B-B14F-4D97-AF65-F5344CB8AC3E}">
        <p14:creationId xmlns:p14="http://schemas.microsoft.com/office/powerpoint/2010/main" val="3988799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8A4B30-6409-C736-5642-145920BFC062}"/>
              </a:ext>
            </a:extLst>
          </p:cNvPr>
          <p:cNvSpPr>
            <a:spLocks noGrp="1"/>
          </p:cNvSpPr>
          <p:nvPr>
            <p:ph type="sldNum" sz="quarter" idx="12"/>
          </p:nvPr>
        </p:nvSpPr>
        <p:spPr/>
        <p:txBody>
          <a:bodyPr/>
          <a:lstStyle/>
          <a:p>
            <a:fld id="{FA56ABA4-253D-44E9-97A8-82E0FB6AF783}" type="slidenum">
              <a:rPr lang="en-GB" smtClean="0"/>
              <a:pPr/>
              <a:t>76</a:t>
            </a:fld>
            <a:endParaRPr lang="en-GB"/>
          </a:p>
        </p:txBody>
      </p:sp>
      <p:sp>
        <p:nvSpPr>
          <p:cNvPr id="4" name="Text Placeholder 3">
            <a:extLst>
              <a:ext uri="{FF2B5EF4-FFF2-40B4-BE49-F238E27FC236}">
                <a16:creationId xmlns:a16="http://schemas.microsoft.com/office/drawing/2014/main" id="{0EF85E04-67A6-ED43-5023-E80DD37304FE}"/>
              </a:ext>
            </a:extLst>
          </p:cNvPr>
          <p:cNvSpPr>
            <a:spLocks noGrp="1"/>
          </p:cNvSpPr>
          <p:nvPr>
            <p:ph type="body" sz="quarter" idx="13"/>
          </p:nvPr>
        </p:nvSpPr>
        <p:spPr>
          <a:xfrm>
            <a:off x="362609" y="569343"/>
            <a:ext cx="8118603" cy="4493610"/>
          </a:xfrm>
        </p:spPr>
        <p:txBody>
          <a:bodyPr/>
          <a:lstStyle/>
          <a:p>
            <a:pPr lvl="1"/>
            <a:r>
              <a:rPr lang="en-US" dirty="0"/>
              <a:t>Taking on the daily management of applications</a:t>
            </a:r>
          </a:p>
          <a:p>
            <a:endParaRPr lang="en-SI" dirty="0"/>
          </a:p>
        </p:txBody>
      </p:sp>
      <p:pic>
        <p:nvPicPr>
          <p:cNvPr id="6" name="Picture 5">
            <a:extLst>
              <a:ext uri="{FF2B5EF4-FFF2-40B4-BE49-F238E27FC236}">
                <a16:creationId xmlns:a16="http://schemas.microsoft.com/office/drawing/2014/main" id="{D5E1928F-6A21-02BE-214B-3597284B63F2}"/>
              </a:ext>
            </a:extLst>
          </p:cNvPr>
          <p:cNvPicPr>
            <a:picLocks noChangeAspect="1"/>
          </p:cNvPicPr>
          <p:nvPr/>
        </p:nvPicPr>
        <p:blipFill>
          <a:blip r:embed="rId2"/>
          <a:stretch>
            <a:fillRect/>
          </a:stretch>
        </p:blipFill>
        <p:spPr>
          <a:xfrm>
            <a:off x="495145" y="1340700"/>
            <a:ext cx="7853530" cy="3232811"/>
          </a:xfrm>
          <a:prstGeom prst="rect">
            <a:avLst/>
          </a:prstGeom>
        </p:spPr>
      </p:pic>
    </p:spTree>
    <p:extLst>
      <p:ext uri="{BB962C8B-B14F-4D97-AF65-F5344CB8AC3E}">
        <p14:creationId xmlns:p14="http://schemas.microsoft.com/office/powerpoint/2010/main" val="40497855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8D77-5E0B-7BAC-20EE-BE6411A68E50}"/>
              </a:ext>
            </a:extLst>
          </p:cNvPr>
          <p:cNvSpPr>
            <a:spLocks noGrp="1"/>
          </p:cNvSpPr>
          <p:nvPr>
            <p:ph type="title"/>
          </p:nvPr>
        </p:nvSpPr>
        <p:spPr/>
        <p:txBody>
          <a:bodyPr/>
          <a:lstStyle/>
          <a:p>
            <a:r>
              <a:rPr lang="en-US" dirty="0"/>
              <a:t>Kubernetes history</a:t>
            </a:r>
            <a:endParaRPr lang="en-SI" dirty="0"/>
          </a:p>
        </p:txBody>
      </p:sp>
      <p:sp>
        <p:nvSpPr>
          <p:cNvPr id="3" name="Slide Number Placeholder 2">
            <a:extLst>
              <a:ext uri="{FF2B5EF4-FFF2-40B4-BE49-F238E27FC236}">
                <a16:creationId xmlns:a16="http://schemas.microsoft.com/office/drawing/2014/main" id="{67DE6905-CE8D-0463-1EB3-B2D023C2D17E}"/>
              </a:ext>
            </a:extLst>
          </p:cNvPr>
          <p:cNvSpPr>
            <a:spLocks noGrp="1"/>
          </p:cNvSpPr>
          <p:nvPr>
            <p:ph type="sldNum" sz="quarter" idx="12"/>
          </p:nvPr>
        </p:nvSpPr>
        <p:spPr/>
        <p:txBody>
          <a:bodyPr/>
          <a:lstStyle/>
          <a:p>
            <a:fld id="{FA56ABA4-253D-44E9-97A8-82E0FB6AF783}" type="slidenum">
              <a:rPr lang="en-GB" smtClean="0"/>
              <a:pPr/>
              <a:t>77</a:t>
            </a:fld>
            <a:endParaRPr lang="en-GB"/>
          </a:p>
        </p:txBody>
      </p:sp>
      <p:sp>
        <p:nvSpPr>
          <p:cNvPr id="4" name="Text Placeholder 3">
            <a:extLst>
              <a:ext uri="{FF2B5EF4-FFF2-40B4-BE49-F238E27FC236}">
                <a16:creationId xmlns:a16="http://schemas.microsoft.com/office/drawing/2014/main" id="{72774C20-CB1A-B990-C8AD-D3382F7BDBD2}"/>
              </a:ext>
            </a:extLst>
          </p:cNvPr>
          <p:cNvSpPr>
            <a:spLocks noGrp="1"/>
          </p:cNvSpPr>
          <p:nvPr>
            <p:ph type="body" sz="quarter" idx="13"/>
          </p:nvPr>
        </p:nvSpPr>
        <p:spPr>
          <a:xfrm>
            <a:off x="355600" y="1104900"/>
            <a:ext cx="8118603" cy="4420130"/>
          </a:xfrm>
        </p:spPr>
        <p:txBody>
          <a:bodyPr>
            <a:normAutofit fontScale="92500"/>
          </a:bodyPr>
          <a:lstStyle/>
          <a:p>
            <a:r>
              <a:rPr lang="en-US" dirty="0"/>
              <a:t>Kubernetes was originally developed by </a:t>
            </a:r>
            <a:r>
              <a:rPr lang="en-US" b="1" dirty="0"/>
              <a:t>Google</a:t>
            </a:r>
            <a:r>
              <a:rPr lang="en-US" dirty="0"/>
              <a:t>.</a:t>
            </a:r>
          </a:p>
          <a:p>
            <a:pPr lvl="1"/>
            <a:r>
              <a:rPr lang="en-US" dirty="0"/>
              <a:t>As early as 2014, it was reported that Google start </a:t>
            </a:r>
            <a:r>
              <a:rPr lang="en-US" b="1" dirty="0"/>
              <a:t>two billion containers every week</a:t>
            </a:r>
            <a:r>
              <a:rPr lang="en-US" dirty="0"/>
              <a:t>. That’s over </a:t>
            </a:r>
            <a:r>
              <a:rPr lang="en-US" b="1" dirty="0"/>
              <a:t>3,000 containers </a:t>
            </a:r>
            <a:r>
              <a:rPr lang="en-US" dirty="0"/>
              <a:t>per second</a:t>
            </a:r>
          </a:p>
          <a:p>
            <a:pPr lvl="1"/>
            <a:r>
              <a:rPr lang="en-US" dirty="0"/>
              <a:t>They run around 2.5 million servers (July 2016, Gartner).</a:t>
            </a:r>
          </a:p>
          <a:p>
            <a:r>
              <a:rPr lang="en-US" b="1" dirty="0"/>
              <a:t>Borg and Omega </a:t>
            </a:r>
            <a:r>
              <a:rPr lang="en-US" dirty="0"/>
              <a:t>- the predecessors of Kubernetes</a:t>
            </a:r>
          </a:p>
          <a:p>
            <a:pPr lvl="1"/>
            <a:r>
              <a:rPr lang="en-US" dirty="0"/>
              <a:t>Google developed an internal system called Borg (and later a new system called Omega) that helped both application developers and operators manage these thousands of applications</a:t>
            </a:r>
          </a:p>
          <a:p>
            <a:r>
              <a:rPr lang="en-US" dirty="0"/>
              <a:t>In </a:t>
            </a:r>
            <a:r>
              <a:rPr lang="en-US" b="1" dirty="0"/>
              <a:t>2014 Google introduced Kubernetes</a:t>
            </a:r>
            <a:r>
              <a:rPr lang="en-US" dirty="0"/>
              <a:t>, an </a:t>
            </a:r>
            <a:r>
              <a:rPr lang="en-US" b="1" dirty="0"/>
              <a:t>open-source</a:t>
            </a:r>
            <a:r>
              <a:rPr lang="en-US" dirty="0"/>
              <a:t> project.</a:t>
            </a:r>
          </a:p>
          <a:p>
            <a:r>
              <a:rPr lang="en-US" dirty="0"/>
              <a:t>Under the umbrella of the </a:t>
            </a:r>
            <a:r>
              <a:rPr lang="en-US" b="1" dirty="0"/>
              <a:t>Cloud Native Computing Foundation (CNCF)</a:t>
            </a:r>
            <a:r>
              <a:rPr lang="en-US" dirty="0"/>
              <a:t>, which is part of the Linux Foundation.</a:t>
            </a:r>
          </a:p>
          <a:p>
            <a:r>
              <a:rPr lang="en-US" dirty="0"/>
              <a:t>CNCF organizes several </a:t>
            </a:r>
            <a:r>
              <a:rPr lang="en-US" dirty="0" err="1"/>
              <a:t>KubeCon</a:t>
            </a:r>
            <a:r>
              <a:rPr lang="en-US" dirty="0"/>
              <a:t> - </a:t>
            </a:r>
            <a:r>
              <a:rPr lang="en-US" dirty="0" err="1">
                <a:hlinkClick r:id="rId3"/>
              </a:rPr>
              <a:t>CloudNativeCon</a:t>
            </a:r>
            <a:r>
              <a:rPr lang="en-US" dirty="0">
                <a:hlinkClick r:id="rId3"/>
              </a:rPr>
              <a:t> conferences per year</a:t>
            </a:r>
            <a:endParaRPr lang="en-SI" dirty="0"/>
          </a:p>
        </p:txBody>
      </p:sp>
      <p:pic>
        <p:nvPicPr>
          <p:cNvPr id="5" name="Picture 2" descr="CNCF Branding">
            <a:extLst>
              <a:ext uri="{FF2B5EF4-FFF2-40B4-BE49-F238E27FC236}">
                <a16:creationId xmlns:a16="http://schemas.microsoft.com/office/drawing/2014/main" id="{3AE6E651-F94B-93E0-C99B-43F7D10EF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364" y="360041"/>
            <a:ext cx="3686851" cy="58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6854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93DE0A-C721-0D92-BA13-F9A47D515E9C}"/>
              </a:ext>
            </a:extLst>
          </p:cNvPr>
          <p:cNvSpPr>
            <a:spLocks noGrp="1"/>
          </p:cNvSpPr>
          <p:nvPr>
            <p:ph type="sldNum" sz="quarter" idx="12"/>
          </p:nvPr>
        </p:nvSpPr>
        <p:spPr/>
        <p:txBody>
          <a:bodyPr/>
          <a:lstStyle/>
          <a:p>
            <a:fld id="{FA56ABA4-253D-44E9-97A8-82E0FB6AF783}" type="slidenum">
              <a:rPr lang="en-GB" smtClean="0"/>
              <a:pPr/>
              <a:t>78</a:t>
            </a:fld>
            <a:endParaRPr lang="en-GB"/>
          </a:p>
        </p:txBody>
      </p:sp>
      <p:pic>
        <p:nvPicPr>
          <p:cNvPr id="5" name="Slika 4">
            <a:extLst>
              <a:ext uri="{FF2B5EF4-FFF2-40B4-BE49-F238E27FC236}">
                <a16:creationId xmlns:a16="http://schemas.microsoft.com/office/drawing/2014/main" id="{94090115-F155-7CAE-E691-D81C54C3B0FD}"/>
              </a:ext>
            </a:extLst>
          </p:cNvPr>
          <p:cNvPicPr>
            <a:picLocks noChangeAspect="1"/>
          </p:cNvPicPr>
          <p:nvPr/>
        </p:nvPicPr>
        <p:blipFill>
          <a:blip r:embed="rId2"/>
          <a:stretch>
            <a:fillRect/>
          </a:stretch>
        </p:blipFill>
        <p:spPr>
          <a:xfrm>
            <a:off x="355600" y="901434"/>
            <a:ext cx="8629807" cy="3334136"/>
          </a:xfrm>
          <a:prstGeom prst="rect">
            <a:avLst/>
          </a:prstGeom>
        </p:spPr>
      </p:pic>
      <p:sp>
        <p:nvSpPr>
          <p:cNvPr id="6" name="Pravokotnik 5">
            <a:extLst>
              <a:ext uri="{FF2B5EF4-FFF2-40B4-BE49-F238E27FC236}">
                <a16:creationId xmlns:a16="http://schemas.microsoft.com/office/drawing/2014/main" id="{1F3ED01B-103E-0390-942E-A54E3E0256A4}"/>
              </a:ext>
            </a:extLst>
          </p:cNvPr>
          <p:cNvSpPr/>
          <p:nvPr/>
        </p:nvSpPr>
        <p:spPr>
          <a:xfrm>
            <a:off x="2617285" y="4235570"/>
            <a:ext cx="4106436" cy="246221"/>
          </a:xfrm>
          <a:prstGeom prst="rect">
            <a:avLst/>
          </a:prstGeom>
        </p:spPr>
        <p:txBody>
          <a:bodyPr wrap="square">
            <a:spAutoFit/>
          </a:bodyPr>
          <a:lstStyle/>
          <a:p>
            <a:r>
              <a:rPr lang="en-US" sz="1000" dirty="0">
                <a:solidFill>
                  <a:schemeClr val="bg1">
                    <a:lumMod val="50000"/>
                  </a:schemeClr>
                </a:solidFill>
              </a:rPr>
              <a:t>Source: https://www.slideshare.net/egg9/kubernetes-introduction</a:t>
            </a:r>
          </a:p>
        </p:txBody>
      </p:sp>
    </p:spTree>
    <p:extLst>
      <p:ext uri="{BB962C8B-B14F-4D97-AF65-F5344CB8AC3E}">
        <p14:creationId xmlns:p14="http://schemas.microsoft.com/office/powerpoint/2010/main" val="4285994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4786-AF4F-B9E0-B289-6551F39BD0D8}"/>
              </a:ext>
            </a:extLst>
          </p:cNvPr>
          <p:cNvSpPr>
            <a:spLocks noGrp="1"/>
          </p:cNvSpPr>
          <p:nvPr>
            <p:ph type="title"/>
          </p:nvPr>
        </p:nvSpPr>
        <p:spPr/>
        <p:txBody>
          <a:bodyPr/>
          <a:lstStyle/>
          <a:p>
            <a:r>
              <a:rPr lang="en-US" dirty="0"/>
              <a:t>Understanding Kubernetes</a:t>
            </a:r>
            <a:endParaRPr lang="en-SI" dirty="0"/>
          </a:p>
        </p:txBody>
      </p:sp>
      <p:sp>
        <p:nvSpPr>
          <p:cNvPr id="3" name="Slide Number Placeholder 2">
            <a:extLst>
              <a:ext uri="{FF2B5EF4-FFF2-40B4-BE49-F238E27FC236}">
                <a16:creationId xmlns:a16="http://schemas.microsoft.com/office/drawing/2014/main" id="{ED585561-7417-A5F5-EF8B-2EBB60B56A65}"/>
              </a:ext>
            </a:extLst>
          </p:cNvPr>
          <p:cNvSpPr>
            <a:spLocks noGrp="1"/>
          </p:cNvSpPr>
          <p:nvPr>
            <p:ph type="sldNum" sz="quarter" idx="12"/>
          </p:nvPr>
        </p:nvSpPr>
        <p:spPr/>
        <p:txBody>
          <a:bodyPr/>
          <a:lstStyle/>
          <a:p>
            <a:fld id="{FA56ABA4-253D-44E9-97A8-82E0FB6AF783}" type="slidenum">
              <a:rPr lang="en-GB" smtClean="0"/>
              <a:pPr/>
              <a:t>79</a:t>
            </a:fld>
            <a:endParaRPr lang="en-GB"/>
          </a:p>
        </p:txBody>
      </p:sp>
      <p:sp>
        <p:nvSpPr>
          <p:cNvPr id="4" name="Text Placeholder 3">
            <a:extLst>
              <a:ext uri="{FF2B5EF4-FFF2-40B4-BE49-F238E27FC236}">
                <a16:creationId xmlns:a16="http://schemas.microsoft.com/office/drawing/2014/main" id="{2B6C9D80-0245-16E1-40C9-2175A76902D5}"/>
              </a:ext>
            </a:extLst>
          </p:cNvPr>
          <p:cNvSpPr>
            <a:spLocks noGrp="1"/>
          </p:cNvSpPr>
          <p:nvPr>
            <p:ph type="body" sz="quarter" idx="13"/>
          </p:nvPr>
        </p:nvSpPr>
        <p:spPr/>
        <p:txBody>
          <a:bodyPr/>
          <a:lstStyle/>
          <a:p>
            <a:r>
              <a:rPr lang="en-US" b="1" dirty="0"/>
              <a:t>Kubernetes is a platform for running containers. </a:t>
            </a:r>
          </a:p>
          <a:p>
            <a:r>
              <a:rPr lang="en-US" dirty="0"/>
              <a:t>It takes care of:</a:t>
            </a:r>
          </a:p>
          <a:p>
            <a:pPr lvl="1"/>
            <a:r>
              <a:rPr lang="en-US" dirty="0"/>
              <a:t>starting your containerized applications, </a:t>
            </a:r>
          </a:p>
          <a:p>
            <a:pPr lvl="1"/>
            <a:r>
              <a:rPr lang="en-US" dirty="0"/>
              <a:t>rolling out updates, </a:t>
            </a:r>
          </a:p>
          <a:p>
            <a:pPr lvl="1"/>
            <a:r>
              <a:rPr lang="en-US" dirty="0"/>
              <a:t>maintaining service levels, </a:t>
            </a:r>
          </a:p>
          <a:p>
            <a:pPr lvl="1"/>
            <a:r>
              <a:rPr lang="en-US" dirty="0"/>
              <a:t>scaling to meet demand, </a:t>
            </a:r>
          </a:p>
          <a:p>
            <a:pPr lvl="1"/>
            <a:r>
              <a:rPr lang="en-US" dirty="0"/>
              <a:t>securing access, and much more.</a:t>
            </a:r>
            <a:endParaRPr lang="en-SI" dirty="0"/>
          </a:p>
        </p:txBody>
      </p:sp>
    </p:spTree>
    <p:extLst>
      <p:ext uri="{BB962C8B-B14F-4D97-AF65-F5344CB8AC3E}">
        <p14:creationId xmlns:p14="http://schemas.microsoft.com/office/powerpoint/2010/main" val="938589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8" descr="AdaHon - FED4FIRE+"/>
          <p:cNvPicPr preferRelativeResize="0"/>
          <p:nvPr/>
        </p:nvPicPr>
        <p:blipFill rotWithShape="1">
          <a:blip r:embed="rId3">
            <a:alphaModFix/>
          </a:blip>
          <a:srcRect/>
          <a:stretch/>
        </p:blipFill>
        <p:spPr>
          <a:xfrm>
            <a:off x="5992905" y="2696001"/>
            <a:ext cx="3233230" cy="1293293"/>
          </a:xfrm>
          <a:prstGeom prst="rect">
            <a:avLst/>
          </a:prstGeom>
          <a:noFill/>
          <a:ln>
            <a:noFill/>
          </a:ln>
        </p:spPr>
      </p:pic>
      <p:pic>
        <p:nvPicPr>
          <p:cNvPr id="326" name="Google Shape;326;p8" descr="Zasebni uporabniki - Telekom Slovenije"/>
          <p:cNvPicPr preferRelativeResize="0"/>
          <p:nvPr/>
        </p:nvPicPr>
        <p:blipFill rotWithShape="1">
          <a:blip r:embed="rId4">
            <a:alphaModFix/>
          </a:blip>
          <a:srcRect/>
          <a:stretch/>
        </p:blipFill>
        <p:spPr>
          <a:xfrm>
            <a:off x="6048747" y="1592578"/>
            <a:ext cx="3080845" cy="1612309"/>
          </a:xfrm>
          <a:prstGeom prst="rect">
            <a:avLst/>
          </a:prstGeom>
          <a:noFill/>
          <a:ln>
            <a:noFill/>
          </a:ln>
        </p:spPr>
      </p:pic>
      <p:sp>
        <p:nvSpPr>
          <p:cNvPr id="327" name="Google Shape;327;p8"/>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Aktivnosti (2)</a:t>
            </a:r>
            <a:endParaRPr/>
          </a:p>
        </p:txBody>
      </p:sp>
      <p:sp>
        <p:nvSpPr>
          <p:cNvPr id="328" name="Google Shape;328;p8"/>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8</a:t>
            </a:fld>
            <a:endParaRPr/>
          </a:p>
        </p:txBody>
      </p:sp>
      <p:sp>
        <p:nvSpPr>
          <p:cNvPr id="329" name="Google Shape;329;p8"/>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Pilotne in demonstracijske rešitve</a:t>
            </a:r>
            <a:endParaRPr/>
          </a:p>
          <a:p>
            <a:pPr marL="742950" lvl="1" indent="-285750" algn="l" rtl="0">
              <a:spcBef>
                <a:spcPts val="360"/>
              </a:spcBef>
              <a:spcAft>
                <a:spcPts val="0"/>
              </a:spcAft>
              <a:buClr>
                <a:srgbClr val="344447"/>
              </a:buClr>
              <a:buSzPts val="1800"/>
              <a:buChar char="–"/>
            </a:pPr>
            <a:r>
              <a:rPr lang="en-US"/>
              <a:t>Rešitve za pametna mesta in vasi</a:t>
            </a:r>
            <a:endParaRPr/>
          </a:p>
          <a:p>
            <a:pPr marL="742950" lvl="1" indent="-285750" algn="l" rtl="0">
              <a:spcBef>
                <a:spcPts val="360"/>
              </a:spcBef>
              <a:spcAft>
                <a:spcPts val="0"/>
              </a:spcAft>
              <a:buClr>
                <a:srgbClr val="344447"/>
              </a:buClr>
              <a:buSzPts val="1800"/>
              <a:buChar char="–"/>
            </a:pPr>
            <a:r>
              <a:rPr lang="en-US"/>
              <a:t>112 aplikacije (4G/5G/VR)</a:t>
            </a:r>
            <a:endParaRPr/>
          </a:p>
          <a:p>
            <a:pPr marL="742950" lvl="1" indent="-285750" algn="l" rtl="0">
              <a:spcBef>
                <a:spcPts val="360"/>
              </a:spcBef>
              <a:spcAft>
                <a:spcPts val="0"/>
              </a:spcAft>
              <a:buClr>
                <a:srgbClr val="344447"/>
              </a:buClr>
              <a:buSzPts val="1800"/>
              <a:buChar char="–"/>
            </a:pPr>
            <a:r>
              <a:rPr lang="en-US"/>
              <a:t>IoT in omrežja za ceste</a:t>
            </a:r>
            <a:endParaRPr/>
          </a:p>
          <a:p>
            <a:pPr marL="742950" lvl="1" indent="-285750" algn="l" rtl="0">
              <a:spcBef>
                <a:spcPts val="360"/>
              </a:spcBef>
              <a:spcAft>
                <a:spcPts val="0"/>
              </a:spcAft>
              <a:buClr>
                <a:srgbClr val="344447"/>
              </a:buClr>
              <a:buSzPts val="1800"/>
              <a:buChar char="–"/>
            </a:pPr>
            <a:r>
              <a:rPr lang="en-US"/>
              <a:t>Blockchain IoT in PoE </a:t>
            </a:r>
            <a:endParaRPr/>
          </a:p>
          <a:p>
            <a:pPr marL="742950" lvl="1" indent="-285750" algn="l" rtl="0">
              <a:spcBef>
                <a:spcPts val="360"/>
              </a:spcBef>
              <a:spcAft>
                <a:spcPts val="0"/>
              </a:spcAft>
              <a:buClr>
                <a:srgbClr val="344447"/>
              </a:buClr>
              <a:buSzPts val="1800"/>
              <a:buChar char="–"/>
            </a:pPr>
            <a:r>
              <a:rPr lang="en-US"/>
              <a:t>Kibernetska varnost; honeypoti ter analitika vdorov</a:t>
            </a:r>
            <a:endParaRPr/>
          </a:p>
          <a:p>
            <a:pPr marL="342900" lvl="0" indent="-342900" algn="l" rtl="0">
              <a:spcBef>
                <a:spcPts val="400"/>
              </a:spcBef>
              <a:spcAft>
                <a:spcPts val="0"/>
              </a:spcAft>
              <a:buClr>
                <a:srgbClr val="344447"/>
              </a:buClr>
              <a:buSzPts val="2000"/>
              <a:buChar char="•"/>
            </a:pPr>
            <a:r>
              <a:rPr lang="en-US"/>
              <a:t>Razvojni projekti</a:t>
            </a:r>
            <a:endParaRPr/>
          </a:p>
          <a:p>
            <a:pPr marL="742950" lvl="1" indent="-285750" algn="l" rtl="0">
              <a:spcBef>
                <a:spcPts val="360"/>
              </a:spcBef>
              <a:spcAft>
                <a:spcPts val="0"/>
              </a:spcAft>
              <a:buClr>
                <a:srgbClr val="344447"/>
              </a:buClr>
              <a:buSzPts val="1800"/>
              <a:buChar char="–"/>
            </a:pPr>
            <a:r>
              <a:rPr lang="en-US"/>
              <a:t>Signalizacije in kontrolna ravnina</a:t>
            </a:r>
            <a:endParaRPr/>
          </a:p>
          <a:p>
            <a:pPr marL="742950" lvl="1" indent="-285750" algn="l" rtl="0">
              <a:spcBef>
                <a:spcPts val="360"/>
              </a:spcBef>
              <a:spcAft>
                <a:spcPts val="0"/>
              </a:spcAft>
              <a:buClr>
                <a:srgbClr val="344447"/>
              </a:buClr>
              <a:buSzPts val="1800"/>
              <a:buChar char="–"/>
            </a:pPr>
            <a:r>
              <a:rPr lang="en-US"/>
              <a:t>Smartgrid komunikacije in IoT</a:t>
            </a:r>
            <a:endParaRPr/>
          </a:p>
          <a:p>
            <a:pPr marL="742950" lvl="1" indent="-285750" algn="l" rtl="0">
              <a:spcBef>
                <a:spcPts val="360"/>
              </a:spcBef>
              <a:spcAft>
                <a:spcPts val="0"/>
              </a:spcAft>
              <a:buClr>
                <a:srgbClr val="344447"/>
              </a:buClr>
              <a:buSzPts val="1800"/>
              <a:buChar char="–"/>
            </a:pPr>
            <a:r>
              <a:rPr lang="en-US"/>
              <a:t>Testiranje omrežij</a:t>
            </a:r>
            <a:endParaRPr/>
          </a:p>
          <a:p>
            <a:pPr marL="742950" lvl="1" indent="-285750" algn="l" rtl="0">
              <a:spcBef>
                <a:spcPts val="360"/>
              </a:spcBef>
              <a:spcAft>
                <a:spcPts val="0"/>
              </a:spcAft>
              <a:buClr>
                <a:srgbClr val="344447"/>
              </a:buClr>
              <a:buSzPts val="1800"/>
              <a:buChar char="–"/>
            </a:pPr>
            <a:r>
              <a:rPr lang="en-US"/>
              <a:t>Vsebine AR/VR, 360</a:t>
            </a:r>
            <a:r>
              <a:rPr lang="en-US" baseline="30000"/>
              <a:t>o </a:t>
            </a:r>
            <a:endParaRPr/>
          </a:p>
          <a:p>
            <a:pPr marL="742950" lvl="1" indent="-171450" algn="l" rtl="0">
              <a:spcBef>
                <a:spcPts val="360"/>
              </a:spcBef>
              <a:spcAft>
                <a:spcPts val="0"/>
              </a:spcAft>
              <a:buClr>
                <a:srgbClr val="344447"/>
              </a:buClr>
              <a:buSzPts val="1800"/>
              <a:buNone/>
            </a:pPr>
            <a:endParaRPr/>
          </a:p>
        </p:txBody>
      </p:sp>
      <p:pic>
        <p:nvPicPr>
          <p:cNvPr id="330" name="Google Shape;330;p8" descr="NEXES"/>
          <p:cNvPicPr preferRelativeResize="0"/>
          <p:nvPr/>
        </p:nvPicPr>
        <p:blipFill rotWithShape="1">
          <a:blip r:embed="rId5">
            <a:alphaModFix/>
          </a:blip>
          <a:srcRect/>
          <a:stretch/>
        </p:blipFill>
        <p:spPr>
          <a:xfrm>
            <a:off x="6079736" y="3648635"/>
            <a:ext cx="136684" cy="70678"/>
          </a:xfrm>
          <a:prstGeom prst="rect">
            <a:avLst/>
          </a:prstGeom>
          <a:noFill/>
          <a:ln>
            <a:noFill/>
          </a:ln>
        </p:spPr>
      </p:pic>
      <p:pic>
        <p:nvPicPr>
          <p:cNvPr id="331" name="Google Shape;331;p8" descr="Rezultat iskanja slik za 112"/>
          <p:cNvPicPr preferRelativeResize="0"/>
          <p:nvPr/>
        </p:nvPicPr>
        <p:blipFill rotWithShape="1">
          <a:blip r:embed="rId6">
            <a:alphaModFix/>
          </a:blip>
          <a:srcRect/>
          <a:stretch/>
        </p:blipFill>
        <p:spPr>
          <a:xfrm>
            <a:off x="7062747" y="290834"/>
            <a:ext cx="596707" cy="596707"/>
          </a:xfrm>
          <a:prstGeom prst="rect">
            <a:avLst/>
          </a:prstGeom>
          <a:noFill/>
          <a:ln>
            <a:noFill/>
          </a:ln>
        </p:spPr>
      </p:pic>
      <p:pic>
        <p:nvPicPr>
          <p:cNvPr id="332" name="Google Shape;332;p8"/>
          <p:cNvPicPr preferRelativeResize="0"/>
          <p:nvPr/>
        </p:nvPicPr>
        <p:blipFill rotWithShape="1">
          <a:blip r:embed="rId7">
            <a:alphaModFix/>
          </a:blip>
          <a:srcRect/>
          <a:stretch/>
        </p:blipFill>
        <p:spPr>
          <a:xfrm>
            <a:off x="6885480" y="4407296"/>
            <a:ext cx="1407381" cy="620746"/>
          </a:xfrm>
          <a:prstGeom prst="rect">
            <a:avLst/>
          </a:prstGeom>
          <a:noFill/>
          <a:ln>
            <a:noFill/>
          </a:ln>
        </p:spPr>
      </p:pic>
      <p:pic>
        <p:nvPicPr>
          <p:cNvPr id="333" name="Google Shape;333;p8"/>
          <p:cNvPicPr preferRelativeResize="0"/>
          <p:nvPr/>
        </p:nvPicPr>
        <p:blipFill rotWithShape="1">
          <a:blip r:embed="rId8">
            <a:alphaModFix/>
          </a:blip>
          <a:srcRect/>
          <a:stretch/>
        </p:blipFill>
        <p:spPr>
          <a:xfrm>
            <a:off x="3676949" y="4717079"/>
            <a:ext cx="1399431" cy="614930"/>
          </a:xfrm>
          <a:prstGeom prst="rect">
            <a:avLst/>
          </a:prstGeom>
          <a:noFill/>
          <a:ln>
            <a:noFill/>
          </a:ln>
        </p:spPr>
      </p:pic>
      <p:pic>
        <p:nvPicPr>
          <p:cNvPr id="334" name="Google Shape;334;p8" descr="Iskratel | Brands of the World™ | Download vector logos and logotypes"/>
          <p:cNvPicPr preferRelativeResize="0"/>
          <p:nvPr/>
        </p:nvPicPr>
        <p:blipFill rotWithShape="1">
          <a:blip r:embed="rId9">
            <a:alphaModFix/>
          </a:blip>
          <a:srcRect/>
          <a:stretch/>
        </p:blipFill>
        <p:spPr>
          <a:xfrm>
            <a:off x="5076380" y="3480408"/>
            <a:ext cx="1661447" cy="1661448"/>
          </a:xfrm>
          <a:prstGeom prst="rect">
            <a:avLst/>
          </a:prstGeom>
          <a:noFill/>
          <a:ln>
            <a:noFill/>
          </a:ln>
        </p:spPr>
      </p:pic>
      <p:pic>
        <p:nvPicPr>
          <p:cNvPr id="335" name="Google Shape;335;p8" descr="5G Varnost"/>
          <p:cNvPicPr preferRelativeResize="0"/>
          <p:nvPr/>
        </p:nvPicPr>
        <p:blipFill rotWithShape="1">
          <a:blip r:embed="rId10">
            <a:alphaModFix/>
          </a:blip>
          <a:srcRect/>
          <a:stretch/>
        </p:blipFill>
        <p:spPr>
          <a:xfrm>
            <a:off x="5076380" y="702724"/>
            <a:ext cx="3855889" cy="104959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104404-3637-7049-CC46-E16A81727685}"/>
              </a:ext>
            </a:extLst>
          </p:cNvPr>
          <p:cNvSpPr>
            <a:spLocks noGrp="1"/>
          </p:cNvSpPr>
          <p:nvPr>
            <p:ph type="sldNum" sz="quarter" idx="12"/>
          </p:nvPr>
        </p:nvSpPr>
        <p:spPr/>
        <p:txBody>
          <a:bodyPr/>
          <a:lstStyle/>
          <a:p>
            <a:fld id="{FA56ABA4-253D-44E9-97A8-82E0FB6AF783}" type="slidenum">
              <a:rPr lang="en-GB" smtClean="0"/>
              <a:pPr/>
              <a:t>80</a:t>
            </a:fld>
            <a:endParaRPr lang="en-GB"/>
          </a:p>
        </p:txBody>
      </p:sp>
      <p:sp>
        <p:nvSpPr>
          <p:cNvPr id="4" name="Text Placeholder 3">
            <a:extLst>
              <a:ext uri="{FF2B5EF4-FFF2-40B4-BE49-F238E27FC236}">
                <a16:creationId xmlns:a16="http://schemas.microsoft.com/office/drawing/2014/main" id="{E76D7510-A934-4FA7-1DFD-64CC6402E076}"/>
              </a:ext>
            </a:extLst>
          </p:cNvPr>
          <p:cNvSpPr>
            <a:spLocks noGrp="1"/>
          </p:cNvSpPr>
          <p:nvPr>
            <p:ph type="body" sz="quarter" idx="13"/>
          </p:nvPr>
        </p:nvSpPr>
        <p:spPr>
          <a:xfrm>
            <a:off x="362609" y="370936"/>
            <a:ext cx="8118603" cy="4692017"/>
          </a:xfrm>
        </p:spPr>
        <p:txBody>
          <a:bodyPr/>
          <a:lstStyle/>
          <a:p>
            <a:r>
              <a:rPr lang="en-US" dirty="0"/>
              <a:t>Kubernetes is like an operating system for computer clusters</a:t>
            </a:r>
          </a:p>
          <a:p>
            <a:endParaRPr lang="en-US" dirty="0"/>
          </a:p>
          <a:p>
            <a:endParaRPr lang="en-US" dirty="0"/>
          </a:p>
          <a:p>
            <a:endParaRPr lang="en-US" dirty="0"/>
          </a:p>
          <a:p>
            <a:endParaRPr lang="en-US" dirty="0"/>
          </a:p>
          <a:p>
            <a:endParaRPr lang="en-US" dirty="0"/>
          </a:p>
          <a:p>
            <a:endParaRPr lang="en-US" dirty="0"/>
          </a:p>
          <a:p>
            <a:r>
              <a:rPr lang="en-US" dirty="0"/>
              <a:t>Infrastructure-related mechanism provided by Kubernetes:</a:t>
            </a:r>
          </a:p>
          <a:p>
            <a:pPr lvl="1"/>
            <a:r>
              <a:rPr lang="en-US" dirty="0"/>
              <a:t>service discovery</a:t>
            </a:r>
          </a:p>
          <a:p>
            <a:pPr lvl="1"/>
            <a:r>
              <a:rPr lang="en-US" dirty="0"/>
              <a:t>horizontal scaling</a:t>
            </a:r>
          </a:p>
          <a:p>
            <a:pPr lvl="1"/>
            <a:r>
              <a:rPr lang="en-US" dirty="0"/>
              <a:t>load-balancing</a:t>
            </a:r>
          </a:p>
          <a:p>
            <a:pPr lvl="1"/>
            <a:r>
              <a:rPr lang="en-US" dirty="0"/>
              <a:t>self-healing</a:t>
            </a:r>
          </a:p>
          <a:p>
            <a:pPr lvl="1"/>
            <a:r>
              <a:rPr lang="en-US" dirty="0"/>
              <a:t>leader election</a:t>
            </a:r>
            <a:endParaRPr lang="en-SI" dirty="0"/>
          </a:p>
        </p:txBody>
      </p:sp>
      <p:pic>
        <p:nvPicPr>
          <p:cNvPr id="6" name="Picture 5">
            <a:extLst>
              <a:ext uri="{FF2B5EF4-FFF2-40B4-BE49-F238E27FC236}">
                <a16:creationId xmlns:a16="http://schemas.microsoft.com/office/drawing/2014/main" id="{1C40FEEF-6E14-948F-D9B7-8F1FC2727550}"/>
              </a:ext>
            </a:extLst>
          </p:cNvPr>
          <p:cNvPicPr>
            <a:picLocks noChangeAspect="1"/>
          </p:cNvPicPr>
          <p:nvPr/>
        </p:nvPicPr>
        <p:blipFill>
          <a:blip r:embed="rId2"/>
          <a:stretch>
            <a:fillRect/>
          </a:stretch>
        </p:blipFill>
        <p:spPr>
          <a:xfrm>
            <a:off x="258181" y="970777"/>
            <a:ext cx="8516539" cy="2048161"/>
          </a:xfrm>
          <a:prstGeom prst="rect">
            <a:avLst/>
          </a:prstGeom>
        </p:spPr>
      </p:pic>
    </p:spTree>
    <p:extLst>
      <p:ext uri="{BB962C8B-B14F-4D97-AF65-F5344CB8AC3E}">
        <p14:creationId xmlns:p14="http://schemas.microsoft.com/office/powerpoint/2010/main" val="6766889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4F531D-5F02-47B0-A653-185103CE1806}"/>
              </a:ext>
            </a:extLst>
          </p:cNvPr>
          <p:cNvPicPr>
            <a:picLocks noChangeAspect="1"/>
          </p:cNvPicPr>
          <p:nvPr/>
        </p:nvPicPr>
        <p:blipFill>
          <a:blip r:embed="rId2"/>
          <a:stretch>
            <a:fillRect/>
          </a:stretch>
        </p:blipFill>
        <p:spPr>
          <a:xfrm>
            <a:off x="355600" y="2238446"/>
            <a:ext cx="8726118" cy="3286584"/>
          </a:xfrm>
          <a:prstGeom prst="rect">
            <a:avLst/>
          </a:prstGeom>
        </p:spPr>
      </p:pic>
      <p:sp>
        <p:nvSpPr>
          <p:cNvPr id="3" name="Slide Number Placeholder 2">
            <a:extLst>
              <a:ext uri="{FF2B5EF4-FFF2-40B4-BE49-F238E27FC236}">
                <a16:creationId xmlns:a16="http://schemas.microsoft.com/office/drawing/2014/main" id="{4DCEE81C-AA41-2A70-63FF-D0EA010EE585}"/>
              </a:ext>
            </a:extLst>
          </p:cNvPr>
          <p:cNvSpPr>
            <a:spLocks noGrp="1"/>
          </p:cNvSpPr>
          <p:nvPr>
            <p:ph type="sldNum" sz="quarter" idx="12"/>
          </p:nvPr>
        </p:nvSpPr>
        <p:spPr/>
        <p:txBody>
          <a:bodyPr/>
          <a:lstStyle/>
          <a:p>
            <a:fld id="{FA56ABA4-253D-44E9-97A8-82E0FB6AF783}" type="slidenum">
              <a:rPr lang="en-GB" smtClean="0"/>
              <a:pPr/>
              <a:t>81</a:t>
            </a:fld>
            <a:endParaRPr lang="en-GB"/>
          </a:p>
        </p:txBody>
      </p:sp>
      <p:sp>
        <p:nvSpPr>
          <p:cNvPr id="4" name="Text Placeholder 3">
            <a:extLst>
              <a:ext uri="{FF2B5EF4-FFF2-40B4-BE49-F238E27FC236}">
                <a16:creationId xmlns:a16="http://schemas.microsoft.com/office/drawing/2014/main" id="{00878792-AB95-ACCC-D284-26016D53FACA}"/>
              </a:ext>
            </a:extLst>
          </p:cNvPr>
          <p:cNvSpPr>
            <a:spLocks noGrp="1"/>
          </p:cNvSpPr>
          <p:nvPr>
            <p:ph type="body" sz="quarter" idx="13"/>
          </p:nvPr>
        </p:nvSpPr>
        <p:spPr>
          <a:xfrm>
            <a:off x="362609" y="362310"/>
            <a:ext cx="8118603" cy="2044460"/>
          </a:xfrm>
        </p:spPr>
        <p:txBody>
          <a:bodyPr>
            <a:normAutofit fontScale="92500" lnSpcReduction="10000"/>
          </a:bodyPr>
          <a:lstStyle/>
          <a:p>
            <a:r>
              <a:rPr lang="en-US" dirty="0"/>
              <a:t>How Kubernetes fits into a computer cluster?</a:t>
            </a:r>
          </a:p>
          <a:p>
            <a:pPr lvl="1"/>
            <a:r>
              <a:rPr lang="en-US" dirty="0"/>
              <a:t>master nodes -&gt; run the </a:t>
            </a:r>
            <a:r>
              <a:rPr lang="en-US" b="1" dirty="0"/>
              <a:t>Kubernetes Control Plane</a:t>
            </a:r>
          </a:p>
          <a:p>
            <a:pPr lvl="1"/>
            <a:r>
              <a:rPr lang="en-US" dirty="0"/>
              <a:t>worker nodes -&gt; represent the </a:t>
            </a:r>
            <a:r>
              <a:rPr lang="en-US" b="1" dirty="0"/>
              <a:t>Workload Plane</a:t>
            </a:r>
          </a:p>
          <a:p>
            <a:pPr lvl="1"/>
            <a:r>
              <a:rPr lang="en-US" dirty="0"/>
              <a:t>Non-production clusters can use a single master node, but highly available clusters use at least three physical master nodes to host the Control Plane. The number of worker nodes depends on the number of applications you’ll deploy.</a:t>
            </a:r>
          </a:p>
          <a:p>
            <a:pPr marL="101600" indent="0">
              <a:buNone/>
            </a:pPr>
            <a:endParaRPr lang="en-SI" dirty="0"/>
          </a:p>
        </p:txBody>
      </p:sp>
    </p:spTree>
    <p:extLst>
      <p:ext uri="{BB962C8B-B14F-4D97-AF65-F5344CB8AC3E}">
        <p14:creationId xmlns:p14="http://schemas.microsoft.com/office/powerpoint/2010/main" val="26502118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6A333-2459-4CE9-9D3D-3B711AC1A1FB}"/>
              </a:ext>
            </a:extLst>
          </p:cNvPr>
          <p:cNvPicPr>
            <a:picLocks noChangeAspect="1"/>
          </p:cNvPicPr>
          <p:nvPr/>
        </p:nvPicPr>
        <p:blipFill>
          <a:blip r:embed="rId2"/>
          <a:stretch>
            <a:fillRect/>
          </a:stretch>
        </p:blipFill>
        <p:spPr>
          <a:xfrm>
            <a:off x="511238" y="2686184"/>
            <a:ext cx="8535591" cy="2838846"/>
          </a:xfrm>
          <a:prstGeom prst="rect">
            <a:avLst/>
          </a:prstGeom>
        </p:spPr>
      </p:pic>
      <p:sp>
        <p:nvSpPr>
          <p:cNvPr id="3" name="Slide Number Placeholder 2">
            <a:extLst>
              <a:ext uri="{FF2B5EF4-FFF2-40B4-BE49-F238E27FC236}">
                <a16:creationId xmlns:a16="http://schemas.microsoft.com/office/drawing/2014/main" id="{E64E818A-8D05-0F44-ADCB-0EDFFE3A69D0}"/>
              </a:ext>
            </a:extLst>
          </p:cNvPr>
          <p:cNvSpPr>
            <a:spLocks noGrp="1"/>
          </p:cNvSpPr>
          <p:nvPr>
            <p:ph type="sldNum" sz="quarter" idx="12"/>
          </p:nvPr>
        </p:nvSpPr>
        <p:spPr/>
        <p:txBody>
          <a:bodyPr/>
          <a:lstStyle/>
          <a:p>
            <a:fld id="{FA56ABA4-253D-44E9-97A8-82E0FB6AF783}" type="slidenum">
              <a:rPr lang="en-GB" smtClean="0"/>
              <a:pPr/>
              <a:t>82</a:t>
            </a:fld>
            <a:endParaRPr lang="en-GB"/>
          </a:p>
        </p:txBody>
      </p:sp>
      <p:sp>
        <p:nvSpPr>
          <p:cNvPr id="4" name="Text Placeholder 3">
            <a:extLst>
              <a:ext uri="{FF2B5EF4-FFF2-40B4-BE49-F238E27FC236}">
                <a16:creationId xmlns:a16="http://schemas.microsoft.com/office/drawing/2014/main" id="{32C9F4E0-E5E9-A5EB-660B-9881A168A3C6}"/>
              </a:ext>
            </a:extLst>
          </p:cNvPr>
          <p:cNvSpPr>
            <a:spLocks noGrp="1"/>
          </p:cNvSpPr>
          <p:nvPr>
            <p:ph type="body" sz="quarter" idx="13"/>
          </p:nvPr>
        </p:nvSpPr>
        <p:spPr>
          <a:xfrm>
            <a:off x="362609" y="353684"/>
            <a:ext cx="8118603" cy="2441274"/>
          </a:xfrm>
        </p:spPr>
        <p:txBody>
          <a:bodyPr>
            <a:normAutofit lnSpcReduction="10000"/>
          </a:bodyPr>
          <a:lstStyle/>
          <a:p>
            <a:r>
              <a:rPr lang="en-US" dirty="0"/>
              <a:t>How all cluster nodes become one large deployment area?</a:t>
            </a:r>
          </a:p>
          <a:p>
            <a:pPr lvl="1"/>
            <a:r>
              <a:rPr lang="en-US" dirty="0"/>
              <a:t>After Kubernetes is installed on the computers, </a:t>
            </a:r>
            <a:r>
              <a:rPr lang="en-US" b="1" dirty="0"/>
              <a:t>you no longer need to think about individual computers when deploying applications</a:t>
            </a:r>
            <a:r>
              <a:rPr lang="en-US" dirty="0"/>
              <a:t>.</a:t>
            </a:r>
          </a:p>
          <a:p>
            <a:pPr lvl="1"/>
            <a:r>
              <a:rPr lang="en-US" dirty="0"/>
              <a:t>You deploy your applications using the </a:t>
            </a:r>
            <a:r>
              <a:rPr lang="en-US" b="1" dirty="0"/>
              <a:t>Kubernetes API</a:t>
            </a:r>
            <a:r>
              <a:rPr lang="en-US" dirty="0"/>
              <a:t>, which is provided by the Kubernetes Control Plane. </a:t>
            </a:r>
          </a:p>
          <a:p>
            <a:pPr lvl="1"/>
            <a:r>
              <a:rPr lang="en-US" dirty="0"/>
              <a:t>Each application must be small enough to fit on one of the worker nodes.</a:t>
            </a:r>
          </a:p>
          <a:p>
            <a:pPr lvl="1"/>
            <a:endParaRPr lang="en-SI" dirty="0"/>
          </a:p>
        </p:txBody>
      </p:sp>
    </p:spTree>
    <p:extLst>
      <p:ext uri="{BB962C8B-B14F-4D97-AF65-F5344CB8AC3E}">
        <p14:creationId xmlns:p14="http://schemas.microsoft.com/office/powerpoint/2010/main" val="27851513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nefits">
            <a:extLst>
              <a:ext uri="{FF2B5EF4-FFF2-40B4-BE49-F238E27FC236}">
                <a16:creationId xmlns:a16="http://schemas.microsoft.com/office/drawing/2014/main" id="{B4DE67FB-266F-55B4-5BA6-52480BF84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001" y="3468499"/>
            <a:ext cx="4196999" cy="20565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158A65-CDC5-FBE6-A4EC-ABFD13CDBF15}"/>
              </a:ext>
            </a:extLst>
          </p:cNvPr>
          <p:cNvSpPr>
            <a:spLocks noGrp="1"/>
          </p:cNvSpPr>
          <p:nvPr>
            <p:ph type="title"/>
          </p:nvPr>
        </p:nvSpPr>
        <p:spPr/>
        <p:txBody>
          <a:bodyPr/>
          <a:lstStyle/>
          <a:p>
            <a:r>
              <a:rPr lang="en-US" dirty="0"/>
              <a:t>The benefits of using Kubernetes</a:t>
            </a:r>
            <a:endParaRPr lang="en-SI" dirty="0"/>
          </a:p>
        </p:txBody>
      </p:sp>
      <p:sp>
        <p:nvSpPr>
          <p:cNvPr id="3" name="Slide Number Placeholder 2">
            <a:extLst>
              <a:ext uri="{FF2B5EF4-FFF2-40B4-BE49-F238E27FC236}">
                <a16:creationId xmlns:a16="http://schemas.microsoft.com/office/drawing/2014/main" id="{9F29A2CF-B0D0-B39F-5FD2-0113D2C18CA9}"/>
              </a:ext>
            </a:extLst>
          </p:cNvPr>
          <p:cNvSpPr>
            <a:spLocks noGrp="1"/>
          </p:cNvSpPr>
          <p:nvPr>
            <p:ph type="sldNum" sz="quarter" idx="12"/>
          </p:nvPr>
        </p:nvSpPr>
        <p:spPr/>
        <p:txBody>
          <a:bodyPr/>
          <a:lstStyle/>
          <a:p>
            <a:fld id="{FA56ABA4-253D-44E9-97A8-82E0FB6AF783}" type="slidenum">
              <a:rPr lang="en-GB" smtClean="0"/>
              <a:pPr/>
              <a:t>83</a:t>
            </a:fld>
            <a:endParaRPr lang="en-GB"/>
          </a:p>
        </p:txBody>
      </p:sp>
      <p:sp>
        <p:nvSpPr>
          <p:cNvPr id="4" name="Text Placeholder 3">
            <a:extLst>
              <a:ext uri="{FF2B5EF4-FFF2-40B4-BE49-F238E27FC236}">
                <a16:creationId xmlns:a16="http://schemas.microsoft.com/office/drawing/2014/main" id="{2BD8533A-878E-C95F-6681-9A5ECAD77EEF}"/>
              </a:ext>
            </a:extLst>
          </p:cNvPr>
          <p:cNvSpPr>
            <a:spLocks noGrp="1"/>
          </p:cNvSpPr>
          <p:nvPr>
            <p:ph type="body" sz="quarter" idx="13"/>
          </p:nvPr>
        </p:nvSpPr>
        <p:spPr>
          <a:xfrm>
            <a:off x="355600" y="1174470"/>
            <a:ext cx="5898551" cy="3958053"/>
          </a:xfrm>
        </p:spPr>
        <p:txBody>
          <a:bodyPr/>
          <a:lstStyle/>
          <a:p>
            <a:r>
              <a:rPr lang="en-US" dirty="0"/>
              <a:t>Self-service deployment of applications</a:t>
            </a:r>
          </a:p>
          <a:p>
            <a:r>
              <a:rPr lang="en-US" dirty="0"/>
              <a:t>Reducing costs via better infrastructure utilization</a:t>
            </a:r>
          </a:p>
          <a:p>
            <a:r>
              <a:rPr lang="en-US" dirty="0"/>
              <a:t>Automatically adjusting to changing load</a:t>
            </a:r>
          </a:p>
          <a:p>
            <a:r>
              <a:rPr lang="en-US" dirty="0"/>
              <a:t>Keeping applications running smoothly (Health checking and self-healing)</a:t>
            </a:r>
          </a:p>
          <a:p>
            <a:r>
              <a:rPr lang="en-US" dirty="0"/>
              <a:t>Simplifying application development</a:t>
            </a:r>
          </a:p>
          <a:p>
            <a:endParaRPr lang="en-SI" dirty="0"/>
          </a:p>
        </p:txBody>
      </p:sp>
    </p:spTree>
    <p:extLst>
      <p:ext uri="{BB962C8B-B14F-4D97-AF65-F5344CB8AC3E}">
        <p14:creationId xmlns:p14="http://schemas.microsoft.com/office/powerpoint/2010/main" val="21092643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1B306D-CF7C-2CF8-6C11-D2846206216D}"/>
              </a:ext>
            </a:extLst>
          </p:cNvPr>
          <p:cNvPicPr>
            <a:picLocks noChangeAspect="1"/>
          </p:cNvPicPr>
          <p:nvPr/>
        </p:nvPicPr>
        <p:blipFill>
          <a:blip r:embed="rId2"/>
          <a:stretch>
            <a:fillRect/>
          </a:stretch>
        </p:blipFill>
        <p:spPr>
          <a:xfrm>
            <a:off x="1055068" y="2475621"/>
            <a:ext cx="7033864" cy="3239379"/>
          </a:xfrm>
          <a:prstGeom prst="rect">
            <a:avLst/>
          </a:prstGeom>
        </p:spPr>
      </p:pic>
      <p:sp>
        <p:nvSpPr>
          <p:cNvPr id="2" name="Title 1">
            <a:extLst>
              <a:ext uri="{FF2B5EF4-FFF2-40B4-BE49-F238E27FC236}">
                <a16:creationId xmlns:a16="http://schemas.microsoft.com/office/drawing/2014/main" id="{0085450A-B871-3F67-9785-6C0851F0C805}"/>
              </a:ext>
            </a:extLst>
          </p:cNvPr>
          <p:cNvSpPr>
            <a:spLocks noGrp="1"/>
          </p:cNvSpPr>
          <p:nvPr>
            <p:ph type="title"/>
          </p:nvPr>
        </p:nvSpPr>
        <p:spPr/>
        <p:txBody>
          <a:bodyPr/>
          <a:lstStyle/>
          <a:p>
            <a:r>
              <a:rPr lang="en-US" dirty="0"/>
              <a:t>Kubernetes architecture</a:t>
            </a:r>
            <a:endParaRPr lang="en-SI" dirty="0"/>
          </a:p>
        </p:txBody>
      </p:sp>
      <p:sp>
        <p:nvSpPr>
          <p:cNvPr id="3" name="Slide Number Placeholder 2">
            <a:extLst>
              <a:ext uri="{FF2B5EF4-FFF2-40B4-BE49-F238E27FC236}">
                <a16:creationId xmlns:a16="http://schemas.microsoft.com/office/drawing/2014/main" id="{9AF245AA-5989-82DC-1890-CDB6684C6291}"/>
              </a:ext>
            </a:extLst>
          </p:cNvPr>
          <p:cNvSpPr>
            <a:spLocks noGrp="1"/>
          </p:cNvSpPr>
          <p:nvPr>
            <p:ph type="sldNum" sz="quarter" idx="12"/>
          </p:nvPr>
        </p:nvSpPr>
        <p:spPr/>
        <p:txBody>
          <a:bodyPr/>
          <a:lstStyle/>
          <a:p>
            <a:fld id="{FA56ABA4-253D-44E9-97A8-82E0FB6AF783}" type="slidenum">
              <a:rPr lang="en-GB" smtClean="0"/>
              <a:pPr/>
              <a:t>84</a:t>
            </a:fld>
            <a:endParaRPr lang="en-GB"/>
          </a:p>
        </p:txBody>
      </p:sp>
      <p:sp>
        <p:nvSpPr>
          <p:cNvPr id="4" name="Text Placeholder 3">
            <a:extLst>
              <a:ext uri="{FF2B5EF4-FFF2-40B4-BE49-F238E27FC236}">
                <a16:creationId xmlns:a16="http://schemas.microsoft.com/office/drawing/2014/main" id="{BBFF0162-B183-19E4-2654-BEA02ADCA158}"/>
              </a:ext>
            </a:extLst>
          </p:cNvPr>
          <p:cNvSpPr>
            <a:spLocks noGrp="1"/>
          </p:cNvSpPr>
          <p:nvPr>
            <p:ph type="body" sz="quarter" idx="13"/>
          </p:nvPr>
        </p:nvSpPr>
        <p:spPr>
          <a:xfrm>
            <a:off x="362609" y="1104900"/>
            <a:ext cx="8118603" cy="1436723"/>
          </a:xfrm>
        </p:spPr>
        <p:txBody>
          <a:bodyPr>
            <a:normAutofit fontScale="85000" lnSpcReduction="10000"/>
          </a:bodyPr>
          <a:lstStyle/>
          <a:p>
            <a:r>
              <a:rPr lang="en-US" dirty="0"/>
              <a:t>A Kubernetes cluster consists of nodes divided into two groups:</a:t>
            </a:r>
          </a:p>
          <a:p>
            <a:pPr lvl="1"/>
            <a:r>
              <a:rPr lang="en-US" dirty="0"/>
              <a:t>A set of </a:t>
            </a:r>
            <a:r>
              <a:rPr lang="en-US" b="1" dirty="0"/>
              <a:t>master nodes </a:t>
            </a:r>
            <a:r>
              <a:rPr lang="en-US" dirty="0"/>
              <a:t>that host the </a:t>
            </a:r>
            <a:r>
              <a:rPr lang="en-US" b="1" dirty="0"/>
              <a:t>Control Plane components</a:t>
            </a:r>
            <a:r>
              <a:rPr lang="en-US" dirty="0"/>
              <a:t>, which are the </a:t>
            </a:r>
            <a:r>
              <a:rPr lang="en-US" b="1" dirty="0"/>
              <a:t>brains of the system</a:t>
            </a:r>
            <a:r>
              <a:rPr lang="en-US" dirty="0"/>
              <a:t>, since they control the entire cluster.</a:t>
            </a:r>
          </a:p>
          <a:p>
            <a:pPr lvl="1"/>
            <a:r>
              <a:rPr lang="en-US" dirty="0"/>
              <a:t>A set of </a:t>
            </a:r>
            <a:r>
              <a:rPr lang="en-US" b="1" dirty="0"/>
              <a:t>worker nodes </a:t>
            </a:r>
            <a:r>
              <a:rPr lang="en-US" dirty="0"/>
              <a:t>that form the </a:t>
            </a:r>
            <a:r>
              <a:rPr lang="en-US" b="1" dirty="0"/>
              <a:t>Workload Plane</a:t>
            </a:r>
            <a:r>
              <a:rPr lang="en-US" dirty="0"/>
              <a:t>, which is where your </a:t>
            </a:r>
            <a:r>
              <a:rPr lang="en-US" b="1" dirty="0"/>
              <a:t>workloads </a:t>
            </a:r>
            <a:r>
              <a:rPr lang="en-US" dirty="0"/>
              <a:t>(or applications) </a:t>
            </a:r>
            <a:r>
              <a:rPr lang="en-US" b="1" dirty="0"/>
              <a:t>run.</a:t>
            </a:r>
            <a:endParaRPr lang="en-SI" b="1" dirty="0"/>
          </a:p>
        </p:txBody>
      </p:sp>
    </p:spTree>
    <p:extLst>
      <p:ext uri="{BB962C8B-B14F-4D97-AF65-F5344CB8AC3E}">
        <p14:creationId xmlns:p14="http://schemas.microsoft.com/office/powerpoint/2010/main" val="31827341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7D18-6ACA-6103-8E11-B5800954A404}"/>
              </a:ext>
            </a:extLst>
          </p:cNvPr>
          <p:cNvSpPr>
            <a:spLocks noGrp="1"/>
          </p:cNvSpPr>
          <p:nvPr>
            <p:ph type="title"/>
          </p:nvPr>
        </p:nvSpPr>
        <p:spPr/>
        <p:txBody>
          <a:bodyPr/>
          <a:lstStyle/>
          <a:p>
            <a:r>
              <a:rPr lang="en-US" dirty="0"/>
              <a:t>Control Plane components</a:t>
            </a:r>
            <a:endParaRPr lang="en-SI" dirty="0"/>
          </a:p>
        </p:txBody>
      </p:sp>
      <p:sp>
        <p:nvSpPr>
          <p:cNvPr id="3" name="Slide Number Placeholder 2">
            <a:extLst>
              <a:ext uri="{FF2B5EF4-FFF2-40B4-BE49-F238E27FC236}">
                <a16:creationId xmlns:a16="http://schemas.microsoft.com/office/drawing/2014/main" id="{4EA61F53-705C-8DFD-21D7-62BD6561804B}"/>
              </a:ext>
            </a:extLst>
          </p:cNvPr>
          <p:cNvSpPr>
            <a:spLocks noGrp="1"/>
          </p:cNvSpPr>
          <p:nvPr>
            <p:ph type="sldNum" sz="quarter" idx="12"/>
          </p:nvPr>
        </p:nvSpPr>
        <p:spPr/>
        <p:txBody>
          <a:bodyPr/>
          <a:lstStyle/>
          <a:p>
            <a:fld id="{FA56ABA4-253D-44E9-97A8-82E0FB6AF783}" type="slidenum">
              <a:rPr lang="en-GB" smtClean="0"/>
              <a:pPr/>
              <a:t>85</a:t>
            </a:fld>
            <a:endParaRPr lang="en-GB"/>
          </a:p>
        </p:txBody>
      </p:sp>
      <p:sp>
        <p:nvSpPr>
          <p:cNvPr id="4" name="Text Placeholder 3">
            <a:extLst>
              <a:ext uri="{FF2B5EF4-FFF2-40B4-BE49-F238E27FC236}">
                <a16:creationId xmlns:a16="http://schemas.microsoft.com/office/drawing/2014/main" id="{2E09858F-6205-C68B-8AA9-F279DEC4594B}"/>
              </a:ext>
            </a:extLst>
          </p:cNvPr>
          <p:cNvSpPr>
            <a:spLocks noGrp="1"/>
          </p:cNvSpPr>
          <p:nvPr>
            <p:ph type="body" sz="quarter" idx="13"/>
          </p:nvPr>
        </p:nvSpPr>
        <p:spPr/>
        <p:txBody>
          <a:bodyPr/>
          <a:lstStyle/>
          <a:p>
            <a:r>
              <a:rPr lang="en-US" dirty="0"/>
              <a:t>It consists of several components that run on a </a:t>
            </a:r>
            <a:r>
              <a:rPr lang="en-US" b="1" dirty="0"/>
              <a:t>single master node</a:t>
            </a:r>
            <a:r>
              <a:rPr lang="en-US" dirty="0"/>
              <a:t> or are </a:t>
            </a:r>
            <a:r>
              <a:rPr lang="en-US" b="1" dirty="0"/>
              <a:t>replicated across multiple master nodes to ensure high availability:</a:t>
            </a:r>
          </a:p>
          <a:p>
            <a:pPr lvl="1"/>
            <a:r>
              <a:rPr lang="en-US" b="1" dirty="0"/>
              <a:t>Kubernetes API Server </a:t>
            </a:r>
            <a:r>
              <a:rPr lang="en-US" dirty="0"/>
              <a:t>exposes the RESTful Kubernetes API. Engineers using the cluster and other Kubernetes components create objects via this API.</a:t>
            </a:r>
          </a:p>
          <a:p>
            <a:pPr lvl="1"/>
            <a:r>
              <a:rPr lang="en-US" dirty="0"/>
              <a:t>The </a:t>
            </a:r>
            <a:r>
              <a:rPr lang="en-US" b="1" dirty="0" err="1"/>
              <a:t>etcd</a:t>
            </a:r>
            <a:r>
              <a:rPr lang="en-US" dirty="0"/>
              <a:t> distributed datastore persists the objects you create through the API, since the API Server itself is stateless.</a:t>
            </a:r>
          </a:p>
          <a:p>
            <a:pPr lvl="1"/>
            <a:r>
              <a:rPr lang="en-US" dirty="0"/>
              <a:t>The </a:t>
            </a:r>
            <a:r>
              <a:rPr lang="en-US" b="1" dirty="0"/>
              <a:t>Scheduler</a:t>
            </a:r>
            <a:r>
              <a:rPr lang="en-US" dirty="0"/>
              <a:t> decides on which worker node each application instance should run.</a:t>
            </a:r>
          </a:p>
          <a:p>
            <a:pPr lvl="1"/>
            <a:r>
              <a:rPr lang="en-US" b="1" dirty="0"/>
              <a:t>Controllers</a:t>
            </a:r>
            <a:r>
              <a:rPr lang="en-US" dirty="0"/>
              <a:t> bring to life the objects you create through the API.</a:t>
            </a:r>
          </a:p>
          <a:p>
            <a:pPr lvl="1"/>
            <a:endParaRPr lang="en-SI" dirty="0"/>
          </a:p>
        </p:txBody>
      </p:sp>
    </p:spTree>
    <p:extLst>
      <p:ext uri="{BB962C8B-B14F-4D97-AF65-F5344CB8AC3E}">
        <p14:creationId xmlns:p14="http://schemas.microsoft.com/office/powerpoint/2010/main" val="29610177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B6003A-EDF1-7F8F-A388-9B8B484BBBCC}"/>
              </a:ext>
            </a:extLst>
          </p:cNvPr>
          <p:cNvSpPr>
            <a:spLocks noGrp="1"/>
          </p:cNvSpPr>
          <p:nvPr>
            <p:ph type="sldNum" sz="quarter" idx="12"/>
          </p:nvPr>
        </p:nvSpPr>
        <p:spPr/>
        <p:txBody>
          <a:bodyPr/>
          <a:lstStyle/>
          <a:p>
            <a:fld id="{FA56ABA4-253D-44E9-97A8-82E0FB6AF783}" type="slidenum">
              <a:rPr lang="en-GB" smtClean="0"/>
              <a:pPr/>
              <a:t>86</a:t>
            </a:fld>
            <a:endParaRPr lang="en-GB"/>
          </a:p>
        </p:txBody>
      </p:sp>
      <p:pic>
        <p:nvPicPr>
          <p:cNvPr id="6" name="Picture 5">
            <a:extLst>
              <a:ext uri="{FF2B5EF4-FFF2-40B4-BE49-F238E27FC236}">
                <a16:creationId xmlns:a16="http://schemas.microsoft.com/office/drawing/2014/main" id="{B137CD6F-19F0-D1A9-E69A-2AF455930AB1}"/>
              </a:ext>
            </a:extLst>
          </p:cNvPr>
          <p:cNvPicPr>
            <a:picLocks noChangeAspect="1"/>
          </p:cNvPicPr>
          <p:nvPr/>
        </p:nvPicPr>
        <p:blipFill>
          <a:blip r:embed="rId2"/>
          <a:stretch>
            <a:fillRect/>
          </a:stretch>
        </p:blipFill>
        <p:spPr>
          <a:xfrm>
            <a:off x="225517" y="656875"/>
            <a:ext cx="8692966" cy="4401250"/>
          </a:xfrm>
          <a:prstGeom prst="rect">
            <a:avLst/>
          </a:prstGeom>
        </p:spPr>
      </p:pic>
    </p:spTree>
    <p:extLst>
      <p:ext uri="{BB962C8B-B14F-4D97-AF65-F5344CB8AC3E}">
        <p14:creationId xmlns:p14="http://schemas.microsoft.com/office/powerpoint/2010/main" val="15042135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API server (</a:t>
            </a:r>
            <a:r>
              <a:rPr lang="en-US" dirty="0" err="1"/>
              <a:t>kube-apiserver</a:t>
            </a:r>
            <a:r>
              <a:rPr lang="en-US" dirty="0"/>
              <a:t>)</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87</a:t>
            </a:fld>
            <a:endParaRPr lang="en-GB"/>
          </a:p>
        </p:txBody>
      </p:sp>
      <p:sp>
        <p:nvSpPr>
          <p:cNvPr id="4" name="Označba mesta besedila 3"/>
          <p:cNvSpPr>
            <a:spLocks noGrp="1"/>
          </p:cNvSpPr>
          <p:nvPr>
            <p:ph type="body" sz="quarter" idx="13"/>
          </p:nvPr>
        </p:nvSpPr>
        <p:spPr>
          <a:xfrm>
            <a:off x="362609" y="1104900"/>
            <a:ext cx="8118603" cy="4115859"/>
          </a:xfrm>
        </p:spPr>
        <p:txBody>
          <a:bodyPr/>
          <a:lstStyle/>
          <a:p>
            <a:r>
              <a:rPr lang="en-US" dirty="0"/>
              <a:t>a control plane component  that exposes the Kubernetes API</a:t>
            </a:r>
          </a:p>
          <a:p>
            <a:r>
              <a:rPr lang="en-US" dirty="0"/>
              <a:t>API server is the front end for the Kubernetes control plane</a:t>
            </a:r>
          </a:p>
          <a:p>
            <a:r>
              <a:rPr lang="en-US" dirty="0" err="1"/>
              <a:t>kube-apiserver</a:t>
            </a:r>
            <a:r>
              <a:rPr lang="en-US" dirty="0"/>
              <a:t> is designed to </a:t>
            </a:r>
            <a:r>
              <a:rPr lang="en-US" b="1" dirty="0"/>
              <a:t>scale horizontally </a:t>
            </a:r>
            <a:r>
              <a:rPr lang="en-US" dirty="0"/>
              <a:t>(run several instances of </a:t>
            </a:r>
            <a:r>
              <a:rPr lang="en-US" dirty="0" err="1"/>
              <a:t>kube-apiserver</a:t>
            </a:r>
            <a:r>
              <a:rPr lang="en-US" dirty="0"/>
              <a:t> and balance traffic between those instances)</a:t>
            </a:r>
          </a:p>
          <a:p>
            <a:r>
              <a:rPr lang="en-US" dirty="0"/>
              <a:t>Kubernetes system components </a:t>
            </a:r>
            <a:r>
              <a:rPr lang="en-US" b="1" dirty="0"/>
              <a:t>communicate only</a:t>
            </a:r>
            <a:r>
              <a:rPr lang="en-US" dirty="0"/>
              <a:t> with the API server</a:t>
            </a:r>
          </a:p>
          <a:p>
            <a:pPr lvl="1"/>
            <a:r>
              <a:rPr lang="en-US" dirty="0"/>
              <a:t>used by all other components and by clients</a:t>
            </a:r>
          </a:p>
          <a:p>
            <a:r>
              <a:rPr lang="en-US" dirty="0"/>
              <a:t>it provides a CRUD (Create, Read, Update, Delete) interface for querying and modifying the cluster state over a RESTful API</a:t>
            </a:r>
          </a:p>
          <a:p>
            <a:r>
              <a:rPr lang="en-US" dirty="0"/>
              <a:t>performs validation of those objects, so clients can’t store improperly configured objects</a:t>
            </a:r>
          </a:p>
          <a:p>
            <a:endParaRPr lang="en-US" dirty="0"/>
          </a:p>
          <a:p>
            <a:endParaRPr lang="en-US" dirty="0"/>
          </a:p>
        </p:txBody>
      </p:sp>
    </p:spTree>
    <p:extLst>
      <p:ext uri="{BB962C8B-B14F-4D97-AF65-F5344CB8AC3E}">
        <p14:creationId xmlns:p14="http://schemas.microsoft.com/office/powerpoint/2010/main" val="25214063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88</a:t>
            </a:fld>
            <a:endParaRPr lang="en-GB"/>
          </a:p>
        </p:txBody>
      </p:sp>
      <p:sp>
        <p:nvSpPr>
          <p:cNvPr id="4" name="Označba mesta besedila 3"/>
          <p:cNvSpPr>
            <a:spLocks noGrp="1"/>
          </p:cNvSpPr>
          <p:nvPr>
            <p:ph type="body" sz="quarter" idx="13"/>
          </p:nvPr>
        </p:nvSpPr>
        <p:spPr>
          <a:xfrm>
            <a:off x="362609" y="262648"/>
            <a:ext cx="8246370" cy="2889112"/>
          </a:xfrm>
        </p:spPr>
        <p:txBody>
          <a:bodyPr>
            <a:normAutofit fontScale="92500" lnSpcReduction="10000"/>
          </a:bodyPr>
          <a:lstStyle/>
          <a:p>
            <a:r>
              <a:rPr lang="en-US" dirty="0"/>
              <a:t>One of the API server’s clients is the command-line tool </a:t>
            </a:r>
            <a:r>
              <a:rPr lang="en-US" dirty="0" err="1"/>
              <a:t>kubectl</a:t>
            </a:r>
            <a:endParaRPr lang="en-US" dirty="0"/>
          </a:p>
          <a:p>
            <a:pPr lvl="1"/>
            <a:r>
              <a:rPr lang="en-US" dirty="0"/>
              <a:t>creating a resource from a JSON file and make an HTTP POST request</a:t>
            </a:r>
          </a:p>
          <a:p>
            <a:r>
              <a:rPr lang="en-US" b="1" dirty="0"/>
              <a:t>authenticate</a:t>
            </a:r>
            <a:r>
              <a:rPr lang="en-US" dirty="0"/>
              <a:t> the client sending the request (determines who is sending the request)</a:t>
            </a:r>
          </a:p>
          <a:p>
            <a:r>
              <a:rPr lang="en-US" b="1" dirty="0"/>
              <a:t>authorize</a:t>
            </a:r>
            <a:r>
              <a:rPr lang="en-US" dirty="0"/>
              <a:t> whether the authenticated user can perform the requested action on the requested resource</a:t>
            </a:r>
          </a:p>
          <a:p>
            <a:r>
              <a:rPr lang="en-US" dirty="0"/>
              <a:t>validating and/or modifying the resource in the request with </a:t>
            </a:r>
            <a:r>
              <a:rPr lang="en-US" b="1" dirty="0"/>
              <a:t>admission</a:t>
            </a:r>
            <a:r>
              <a:rPr lang="en-US" dirty="0"/>
              <a:t> control plugins</a:t>
            </a:r>
          </a:p>
          <a:p>
            <a:r>
              <a:rPr lang="en-US" dirty="0"/>
              <a:t>API server then </a:t>
            </a:r>
            <a:r>
              <a:rPr lang="en-US" b="1" dirty="0"/>
              <a:t>validates</a:t>
            </a:r>
            <a:r>
              <a:rPr lang="en-US" dirty="0"/>
              <a:t> the object</a:t>
            </a:r>
          </a:p>
          <a:p>
            <a:endParaRPr lang="en-US" dirty="0"/>
          </a:p>
        </p:txBody>
      </p:sp>
      <p:pic>
        <p:nvPicPr>
          <p:cNvPr id="5" name="Slika 4"/>
          <p:cNvPicPr>
            <a:picLocks noChangeAspect="1"/>
          </p:cNvPicPr>
          <p:nvPr/>
        </p:nvPicPr>
        <p:blipFill>
          <a:blip r:embed="rId2"/>
          <a:stretch>
            <a:fillRect/>
          </a:stretch>
        </p:blipFill>
        <p:spPr>
          <a:xfrm>
            <a:off x="1001948" y="3151761"/>
            <a:ext cx="7228687" cy="2068997"/>
          </a:xfrm>
          <a:prstGeom prst="rect">
            <a:avLst/>
          </a:prstGeom>
        </p:spPr>
      </p:pic>
      <p:sp>
        <p:nvSpPr>
          <p:cNvPr id="6" name="Pravokotnik 5"/>
          <p:cNvSpPr/>
          <p:nvPr/>
        </p:nvSpPr>
        <p:spPr>
          <a:xfrm>
            <a:off x="2052535" y="5141260"/>
            <a:ext cx="4572000" cy="246221"/>
          </a:xfrm>
          <a:prstGeom prst="rect">
            <a:avLst/>
          </a:prstGeom>
        </p:spPr>
        <p:txBody>
          <a:bodyPr>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2806219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etcd</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89</a:t>
            </a:fld>
            <a:endParaRPr lang="en-GB"/>
          </a:p>
        </p:txBody>
      </p:sp>
      <p:sp>
        <p:nvSpPr>
          <p:cNvPr id="4" name="Označba mesta besedila 3"/>
          <p:cNvSpPr>
            <a:spLocks noGrp="1"/>
          </p:cNvSpPr>
          <p:nvPr>
            <p:ph type="body" sz="quarter" idx="13"/>
          </p:nvPr>
        </p:nvSpPr>
        <p:spPr/>
        <p:txBody>
          <a:bodyPr>
            <a:normAutofit/>
          </a:bodyPr>
          <a:lstStyle/>
          <a:p>
            <a:r>
              <a:rPr lang="en-US" dirty="0"/>
              <a:t>consistent and highly-available key value store used as Kubernetes' backing store for all cluster data</a:t>
            </a:r>
          </a:p>
          <a:p>
            <a:r>
              <a:rPr lang="en-US" dirty="0"/>
              <a:t>you can run more than one </a:t>
            </a:r>
            <a:r>
              <a:rPr lang="en-US" dirty="0" err="1"/>
              <a:t>etcd</a:t>
            </a:r>
            <a:r>
              <a:rPr lang="en-US" dirty="0"/>
              <a:t> instance to provide both high availability</a:t>
            </a:r>
          </a:p>
          <a:p>
            <a:pPr lvl="1"/>
            <a:r>
              <a:rPr lang="en-US" dirty="0"/>
              <a:t>the number of </a:t>
            </a:r>
            <a:r>
              <a:rPr lang="en-US" dirty="0" err="1"/>
              <a:t>etcd</a:t>
            </a:r>
            <a:r>
              <a:rPr lang="en-US" dirty="0"/>
              <a:t> instances should be an odd number</a:t>
            </a:r>
          </a:p>
          <a:p>
            <a:r>
              <a:rPr lang="en-US" dirty="0"/>
              <a:t>the only component that talks to </a:t>
            </a:r>
            <a:r>
              <a:rPr lang="en-US" dirty="0" err="1"/>
              <a:t>etcd</a:t>
            </a:r>
            <a:r>
              <a:rPr lang="en-US" dirty="0"/>
              <a:t> directly is the Kubernetes API server</a:t>
            </a:r>
          </a:p>
          <a:p>
            <a:pPr lvl="1"/>
            <a:r>
              <a:rPr lang="en-US" dirty="0"/>
              <a:t>a more robust optimistic locking system</a:t>
            </a:r>
          </a:p>
          <a:p>
            <a:pPr lvl="1"/>
            <a:r>
              <a:rPr lang="en-US" dirty="0"/>
              <a:t>Validation</a:t>
            </a:r>
          </a:p>
          <a:p>
            <a:pPr lvl="1"/>
            <a:r>
              <a:rPr lang="en-US" dirty="0"/>
              <a:t>much simpler to replace it in the future</a:t>
            </a:r>
          </a:p>
          <a:p>
            <a:r>
              <a:rPr lang="en-US" dirty="0"/>
              <a:t>is the only place Kubernetes stores cluster state and metadata</a:t>
            </a:r>
          </a:p>
          <a:p>
            <a:endParaRPr lang="en-US" dirty="0"/>
          </a:p>
        </p:txBody>
      </p:sp>
      <p:pic>
        <p:nvPicPr>
          <p:cNvPr id="5" name="Slika 4"/>
          <p:cNvPicPr>
            <a:picLocks noChangeAspect="1"/>
          </p:cNvPicPr>
          <p:nvPr/>
        </p:nvPicPr>
        <p:blipFill>
          <a:blip r:embed="rId3"/>
          <a:stretch>
            <a:fillRect/>
          </a:stretch>
        </p:blipFill>
        <p:spPr>
          <a:xfrm>
            <a:off x="6662725" y="0"/>
            <a:ext cx="2481275" cy="990425"/>
          </a:xfrm>
          <a:prstGeom prst="rect">
            <a:avLst/>
          </a:prstGeom>
        </p:spPr>
      </p:pic>
    </p:spTree>
    <p:extLst>
      <p:ext uri="{BB962C8B-B14F-4D97-AF65-F5344CB8AC3E}">
        <p14:creationId xmlns:p14="http://schemas.microsoft.com/office/powerpoint/2010/main" val="2648679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9"/>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www.ict-academy.eu</a:t>
            </a:r>
            <a:endParaRPr/>
          </a:p>
        </p:txBody>
      </p:sp>
      <p:sp>
        <p:nvSpPr>
          <p:cNvPr id="342" name="Google Shape;342;p9"/>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43" name="Google Shape;343;p9"/>
          <p:cNvPicPr preferRelativeResize="0"/>
          <p:nvPr/>
        </p:nvPicPr>
        <p:blipFill rotWithShape="1">
          <a:blip r:embed="rId3">
            <a:alphaModFix/>
          </a:blip>
          <a:srcRect/>
          <a:stretch/>
        </p:blipFill>
        <p:spPr>
          <a:xfrm>
            <a:off x="267039" y="988425"/>
            <a:ext cx="4390130" cy="4428305"/>
          </a:xfrm>
          <a:prstGeom prst="rect">
            <a:avLst/>
          </a:prstGeom>
          <a:noFill/>
          <a:ln>
            <a:noFill/>
          </a:ln>
        </p:spPr>
      </p:pic>
      <p:pic>
        <p:nvPicPr>
          <p:cNvPr id="344" name="Google Shape;344;p9"/>
          <p:cNvPicPr preferRelativeResize="0"/>
          <p:nvPr/>
        </p:nvPicPr>
        <p:blipFill rotWithShape="1">
          <a:blip r:embed="rId4">
            <a:alphaModFix/>
          </a:blip>
          <a:srcRect/>
          <a:stretch/>
        </p:blipFill>
        <p:spPr>
          <a:xfrm>
            <a:off x="4864020" y="988425"/>
            <a:ext cx="3617192" cy="1623590"/>
          </a:xfrm>
          <a:prstGeom prst="rect">
            <a:avLst/>
          </a:prstGeom>
          <a:noFill/>
          <a:ln>
            <a:noFill/>
          </a:ln>
        </p:spPr>
      </p:pic>
      <p:pic>
        <p:nvPicPr>
          <p:cNvPr id="345" name="Google Shape;345;p9"/>
          <p:cNvPicPr preferRelativeResize="0"/>
          <p:nvPr/>
        </p:nvPicPr>
        <p:blipFill rotWithShape="1">
          <a:blip r:embed="rId5">
            <a:alphaModFix/>
          </a:blip>
          <a:srcRect l="26501" t="5927" r="27821" b="6903"/>
          <a:stretch/>
        </p:blipFill>
        <p:spPr>
          <a:xfrm>
            <a:off x="5295094" y="2751934"/>
            <a:ext cx="2755044" cy="2664796"/>
          </a:xfrm>
          <a:prstGeom prst="rect">
            <a:avLst/>
          </a:prstGeom>
          <a:noFill/>
          <a:ln>
            <a:noFill/>
          </a:ln>
          <a:effectLst>
            <a:outerShdw dist="35921" dir="2700000" algn="ctr" rotWithShape="0">
              <a:schemeClr val="lt2"/>
            </a:outerShdw>
          </a:effectLst>
        </p:spPr>
      </p:pic>
      <p:sp>
        <p:nvSpPr>
          <p:cNvPr id="346" name="Google Shape;346;p9"/>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9</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Scheduler (</a:t>
            </a:r>
            <a:r>
              <a:rPr lang="en-US" dirty="0" err="1"/>
              <a:t>kube</a:t>
            </a:r>
            <a:r>
              <a:rPr lang="en-US" dirty="0"/>
              <a:t>-scheduler)</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90</a:t>
            </a:fld>
            <a:endParaRPr lang="en-GB"/>
          </a:p>
        </p:txBody>
      </p:sp>
      <p:sp>
        <p:nvSpPr>
          <p:cNvPr id="4" name="Označba mesta besedila 3"/>
          <p:cNvSpPr>
            <a:spLocks noGrp="1"/>
          </p:cNvSpPr>
          <p:nvPr>
            <p:ph type="body" sz="quarter" idx="13"/>
          </p:nvPr>
        </p:nvSpPr>
        <p:spPr>
          <a:xfrm>
            <a:off x="362609" y="1104900"/>
            <a:ext cx="8118603" cy="4186947"/>
          </a:xfrm>
        </p:spPr>
        <p:txBody>
          <a:bodyPr>
            <a:normAutofit fontScale="92500"/>
          </a:bodyPr>
          <a:lstStyle/>
          <a:p>
            <a:r>
              <a:rPr lang="en-US" dirty="0"/>
              <a:t>watches for newly created Pods with no assigned node, and selects a node for them to run on</a:t>
            </a:r>
          </a:p>
          <a:p>
            <a:r>
              <a:rPr lang="en-US" dirty="0"/>
              <a:t>the Scheduler doesn’t instruct the selected node -&gt; update the pod definition through the API server -&gt; API server then notifies the </a:t>
            </a:r>
            <a:r>
              <a:rPr lang="en-US" dirty="0" err="1"/>
              <a:t>Kubelet</a:t>
            </a:r>
            <a:endParaRPr lang="en-US" dirty="0"/>
          </a:p>
          <a:p>
            <a:r>
              <a:rPr lang="en-US" dirty="0"/>
              <a:t>you can write your own scheduling component and use that instead</a:t>
            </a:r>
          </a:p>
          <a:p>
            <a:r>
              <a:rPr lang="en-US" dirty="0"/>
              <a:t>Factors taken into account for scheduling decisions include:</a:t>
            </a:r>
          </a:p>
          <a:p>
            <a:pPr lvl="1"/>
            <a:r>
              <a:rPr lang="en-US" dirty="0"/>
              <a:t>individual and collective resource requirements,</a:t>
            </a:r>
          </a:p>
          <a:p>
            <a:pPr lvl="1"/>
            <a:r>
              <a:rPr lang="en-US" dirty="0"/>
              <a:t>hardware/software/policy constraints,</a:t>
            </a:r>
          </a:p>
          <a:p>
            <a:pPr lvl="1"/>
            <a:r>
              <a:rPr lang="en-US" dirty="0"/>
              <a:t>affinity and anti-affinity specifications, </a:t>
            </a:r>
          </a:p>
          <a:p>
            <a:pPr lvl="1"/>
            <a:r>
              <a:rPr lang="en-US" dirty="0"/>
              <a:t>data locality, </a:t>
            </a:r>
          </a:p>
          <a:p>
            <a:pPr lvl="1"/>
            <a:r>
              <a:rPr lang="en-US" dirty="0"/>
              <a:t>inter-workload interference,</a:t>
            </a:r>
          </a:p>
          <a:p>
            <a:pPr lvl="1"/>
            <a:r>
              <a:rPr lang="en-US" dirty="0"/>
              <a:t>deadlines</a:t>
            </a:r>
          </a:p>
        </p:txBody>
      </p:sp>
    </p:spTree>
    <p:extLst>
      <p:ext uri="{BB962C8B-B14F-4D97-AF65-F5344CB8AC3E}">
        <p14:creationId xmlns:p14="http://schemas.microsoft.com/office/powerpoint/2010/main" val="8386322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91</a:t>
            </a:fld>
            <a:endParaRPr lang="en-GB"/>
          </a:p>
        </p:txBody>
      </p:sp>
      <p:sp>
        <p:nvSpPr>
          <p:cNvPr id="4" name="Označba mesta besedila 3"/>
          <p:cNvSpPr>
            <a:spLocks noGrp="1"/>
          </p:cNvSpPr>
          <p:nvPr>
            <p:ph type="body" sz="quarter" idx="13"/>
          </p:nvPr>
        </p:nvSpPr>
        <p:spPr>
          <a:xfrm>
            <a:off x="362609" y="389107"/>
            <a:ext cx="8118603" cy="2344366"/>
          </a:xfrm>
        </p:spPr>
        <p:txBody>
          <a:bodyPr/>
          <a:lstStyle/>
          <a:p>
            <a:r>
              <a:rPr lang="en-US" b="1" dirty="0"/>
              <a:t>The default scheduling algorithm:</a:t>
            </a:r>
          </a:p>
          <a:p>
            <a:pPr lvl="1"/>
            <a:r>
              <a:rPr lang="en-US" dirty="0"/>
              <a:t>Filtering the list of all nodes to obtain a list of acceptable nodes the pod can be scheduled to</a:t>
            </a:r>
          </a:p>
          <a:p>
            <a:pPr lvl="1"/>
            <a:r>
              <a:rPr lang="en-US" dirty="0"/>
              <a:t>Prioritizing the acceptable nodes and choosing the best one.</a:t>
            </a:r>
          </a:p>
          <a:p>
            <a:pPr lvl="2"/>
            <a:r>
              <a:rPr lang="en-US" dirty="0"/>
              <a:t>If multiple nodes have the highest score, round-robin is used to ensure pods are deployed across all of them evenly.</a:t>
            </a:r>
          </a:p>
        </p:txBody>
      </p:sp>
      <p:pic>
        <p:nvPicPr>
          <p:cNvPr id="5" name="Slika 4"/>
          <p:cNvPicPr>
            <a:picLocks noChangeAspect="1"/>
          </p:cNvPicPr>
          <p:nvPr/>
        </p:nvPicPr>
        <p:blipFill>
          <a:blip r:embed="rId3"/>
          <a:stretch>
            <a:fillRect/>
          </a:stretch>
        </p:blipFill>
        <p:spPr>
          <a:xfrm>
            <a:off x="626619" y="2589426"/>
            <a:ext cx="7969924" cy="2031212"/>
          </a:xfrm>
          <a:prstGeom prst="rect">
            <a:avLst/>
          </a:prstGeom>
        </p:spPr>
      </p:pic>
      <p:sp>
        <p:nvSpPr>
          <p:cNvPr id="6" name="Pravokotnik 5"/>
          <p:cNvSpPr/>
          <p:nvPr/>
        </p:nvSpPr>
        <p:spPr>
          <a:xfrm>
            <a:off x="656167" y="4619460"/>
            <a:ext cx="4572000" cy="246221"/>
          </a:xfrm>
          <a:prstGeom prst="rect">
            <a:avLst/>
          </a:prstGeom>
        </p:spPr>
        <p:txBody>
          <a:bodyPr>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7359543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Controller Manager (</a:t>
            </a:r>
            <a:r>
              <a:rPr lang="en-US" dirty="0" err="1"/>
              <a:t>kube</a:t>
            </a:r>
            <a:r>
              <a:rPr lang="en-US" dirty="0"/>
              <a:t>-controller-manager)</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92</a:t>
            </a:fld>
            <a:endParaRPr lang="en-GB"/>
          </a:p>
        </p:txBody>
      </p:sp>
      <p:sp>
        <p:nvSpPr>
          <p:cNvPr id="4" name="Označba mesta besedila 3"/>
          <p:cNvSpPr>
            <a:spLocks noGrp="1"/>
          </p:cNvSpPr>
          <p:nvPr>
            <p:ph type="body" sz="quarter" idx="13"/>
          </p:nvPr>
        </p:nvSpPr>
        <p:spPr>
          <a:xfrm>
            <a:off x="362609" y="1104900"/>
            <a:ext cx="8118603" cy="4420130"/>
          </a:xfrm>
        </p:spPr>
        <p:txBody>
          <a:bodyPr>
            <a:normAutofit fontScale="92500" lnSpcReduction="10000"/>
          </a:bodyPr>
          <a:lstStyle/>
          <a:p>
            <a:r>
              <a:rPr lang="en-US" dirty="0"/>
              <a:t>Control Plane component that runs controller processes.</a:t>
            </a:r>
          </a:p>
          <a:p>
            <a:r>
              <a:rPr lang="en-US" dirty="0"/>
              <a:t>Logically, each controller is a separate process, but to reduce complexity, they are all compiled into a single binary and run in a single process.</a:t>
            </a:r>
          </a:p>
          <a:p>
            <a:r>
              <a:rPr lang="en-US" dirty="0"/>
              <a:t>The list of these controllers includes the:</a:t>
            </a:r>
          </a:p>
          <a:p>
            <a:pPr lvl="1"/>
            <a:r>
              <a:rPr lang="en-US" dirty="0"/>
              <a:t>Replication Manager (a controller for </a:t>
            </a:r>
            <a:r>
              <a:rPr lang="en-US" dirty="0" err="1"/>
              <a:t>ReplicationController</a:t>
            </a:r>
            <a:r>
              <a:rPr lang="en-US" dirty="0"/>
              <a:t> resources)</a:t>
            </a:r>
          </a:p>
          <a:p>
            <a:pPr lvl="1"/>
            <a:r>
              <a:rPr lang="en-US" dirty="0" err="1"/>
              <a:t>ReplicaSet</a:t>
            </a:r>
            <a:r>
              <a:rPr lang="en-US" dirty="0"/>
              <a:t>, </a:t>
            </a:r>
            <a:r>
              <a:rPr lang="en-US" dirty="0" err="1"/>
              <a:t>DaemonSet</a:t>
            </a:r>
            <a:r>
              <a:rPr lang="en-US" dirty="0"/>
              <a:t>, and Job controllers</a:t>
            </a:r>
          </a:p>
          <a:p>
            <a:pPr lvl="1"/>
            <a:r>
              <a:rPr lang="en-US" dirty="0"/>
              <a:t>Deployment controller</a:t>
            </a:r>
          </a:p>
          <a:p>
            <a:pPr lvl="1"/>
            <a:r>
              <a:rPr lang="en-US" dirty="0" err="1"/>
              <a:t>StatefulSet</a:t>
            </a:r>
            <a:r>
              <a:rPr lang="en-US" dirty="0"/>
              <a:t> controller</a:t>
            </a:r>
          </a:p>
          <a:p>
            <a:pPr lvl="1"/>
            <a:r>
              <a:rPr lang="en-US" dirty="0"/>
              <a:t>Node controller</a:t>
            </a:r>
          </a:p>
          <a:p>
            <a:pPr lvl="1"/>
            <a:r>
              <a:rPr lang="en-US" dirty="0"/>
              <a:t>Service controller</a:t>
            </a:r>
          </a:p>
          <a:p>
            <a:pPr lvl="1"/>
            <a:r>
              <a:rPr lang="en-US" dirty="0"/>
              <a:t>Endpoints controller</a:t>
            </a:r>
          </a:p>
          <a:p>
            <a:pPr lvl="1"/>
            <a:r>
              <a:rPr lang="en-US" dirty="0"/>
              <a:t>Namespace controller</a:t>
            </a:r>
          </a:p>
          <a:p>
            <a:pPr lvl="1"/>
            <a:r>
              <a:rPr lang="en-US" dirty="0" err="1"/>
              <a:t>PersistentVolume</a:t>
            </a:r>
            <a:r>
              <a:rPr lang="en-US" dirty="0"/>
              <a:t> controller</a:t>
            </a:r>
          </a:p>
        </p:txBody>
      </p:sp>
    </p:spTree>
    <p:extLst>
      <p:ext uri="{BB962C8B-B14F-4D97-AF65-F5344CB8AC3E}">
        <p14:creationId xmlns:p14="http://schemas.microsoft.com/office/powerpoint/2010/main" val="19380181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93</a:t>
            </a:fld>
            <a:endParaRPr lang="en-GB"/>
          </a:p>
        </p:txBody>
      </p:sp>
      <p:sp>
        <p:nvSpPr>
          <p:cNvPr id="4" name="Označba mesta besedila 3"/>
          <p:cNvSpPr>
            <a:spLocks noGrp="1"/>
          </p:cNvSpPr>
          <p:nvPr>
            <p:ph type="body" sz="quarter" idx="13"/>
          </p:nvPr>
        </p:nvSpPr>
        <p:spPr>
          <a:xfrm>
            <a:off x="362609" y="223736"/>
            <a:ext cx="8118603" cy="4839217"/>
          </a:xfrm>
        </p:spPr>
        <p:txBody>
          <a:bodyPr/>
          <a:lstStyle/>
          <a:p>
            <a:r>
              <a:rPr lang="en-US" dirty="0"/>
              <a:t>there’s a controller for almost every resource you can create</a:t>
            </a:r>
          </a:p>
          <a:p>
            <a:pPr lvl="1"/>
            <a:r>
              <a:rPr lang="en-US" dirty="0"/>
              <a:t>Resources are descriptions of what should be running in the cluster</a:t>
            </a:r>
          </a:p>
          <a:p>
            <a:r>
              <a:rPr lang="en-US" dirty="0"/>
              <a:t>How </a:t>
            </a:r>
            <a:r>
              <a:rPr lang="en-US" dirty="0" err="1"/>
              <a:t>ReplicationController</a:t>
            </a:r>
            <a:r>
              <a:rPr lang="en-US" dirty="0"/>
              <a:t> works?</a:t>
            </a:r>
          </a:p>
          <a:p>
            <a:pPr lvl="1"/>
            <a:r>
              <a:rPr lang="en-US" dirty="0"/>
              <a:t>They watch the API server for changes to resources</a:t>
            </a:r>
          </a:p>
          <a:p>
            <a:pPr lvl="1"/>
            <a:r>
              <a:rPr lang="en-US" dirty="0"/>
              <a:t>each change that may affect the desired replica count or the number of matched pods</a:t>
            </a:r>
          </a:p>
          <a:p>
            <a:pPr lvl="1"/>
            <a:r>
              <a:rPr lang="en-US" dirty="0"/>
              <a:t>Creates new Pod manifests, posts them to the API server</a:t>
            </a:r>
          </a:p>
          <a:p>
            <a:pPr lvl="1"/>
            <a:r>
              <a:rPr lang="en-US" dirty="0"/>
              <a:t>lets the Scheduler and the </a:t>
            </a:r>
            <a:r>
              <a:rPr lang="en-US" dirty="0" err="1"/>
              <a:t>Kubelet</a:t>
            </a:r>
            <a:r>
              <a:rPr lang="en-US" dirty="0"/>
              <a:t> do their job of scheduling and running the pod</a:t>
            </a:r>
          </a:p>
          <a:p>
            <a:r>
              <a:rPr lang="en-US" dirty="0"/>
              <a:t>The Replication Manager performs its work by </a:t>
            </a:r>
            <a:r>
              <a:rPr lang="en-US" b="1" dirty="0"/>
              <a:t>manipulating Pod API objects through the API server</a:t>
            </a:r>
            <a:r>
              <a:rPr lang="en-US" dirty="0"/>
              <a:t>. This is how all controllers operate.</a:t>
            </a:r>
          </a:p>
          <a:p>
            <a:pPr lvl="1"/>
            <a:r>
              <a:rPr lang="en-US" dirty="0"/>
              <a:t>They don’t communicate with the </a:t>
            </a:r>
            <a:r>
              <a:rPr lang="en-US" dirty="0" err="1"/>
              <a:t>Kubelets</a:t>
            </a:r>
            <a:r>
              <a:rPr lang="en-US" dirty="0"/>
              <a:t> directly -&gt; they don’t even know </a:t>
            </a:r>
            <a:r>
              <a:rPr lang="en-US" dirty="0" err="1"/>
              <a:t>Kubelets</a:t>
            </a:r>
            <a:r>
              <a:rPr lang="en-US" dirty="0"/>
              <a:t> exist</a:t>
            </a:r>
          </a:p>
        </p:txBody>
      </p:sp>
    </p:spTree>
    <p:extLst>
      <p:ext uri="{BB962C8B-B14F-4D97-AF65-F5344CB8AC3E}">
        <p14:creationId xmlns:p14="http://schemas.microsoft.com/office/powerpoint/2010/main" val="20257521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AAEF-2D9A-188C-6196-CFF06A30645D}"/>
              </a:ext>
            </a:extLst>
          </p:cNvPr>
          <p:cNvSpPr>
            <a:spLocks noGrp="1"/>
          </p:cNvSpPr>
          <p:nvPr>
            <p:ph type="title"/>
          </p:nvPr>
        </p:nvSpPr>
        <p:spPr/>
        <p:txBody>
          <a:bodyPr/>
          <a:lstStyle/>
          <a:p>
            <a:r>
              <a:rPr lang="en-US" dirty="0"/>
              <a:t>Worker node components</a:t>
            </a:r>
            <a:endParaRPr lang="en-SI" dirty="0"/>
          </a:p>
        </p:txBody>
      </p:sp>
      <p:sp>
        <p:nvSpPr>
          <p:cNvPr id="3" name="Slide Number Placeholder 2">
            <a:extLst>
              <a:ext uri="{FF2B5EF4-FFF2-40B4-BE49-F238E27FC236}">
                <a16:creationId xmlns:a16="http://schemas.microsoft.com/office/drawing/2014/main" id="{BB1B8685-432E-2356-E583-C3683E221843}"/>
              </a:ext>
            </a:extLst>
          </p:cNvPr>
          <p:cNvSpPr>
            <a:spLocks noGrp="1"/>
          </p:cNvSpPr>
          <p:nvPr>
            <p:ph type="sldNum" sz="quarter" idx="12"/>
          </p:nvPr>
        </p:nvSpPr>
        <p:spPr/>
        <p:txBody>
          <a:bodyPr/>
          <a:lstStyle/>
          <a:p>
            <a:fld id="{FA56ABA4-253D-44E9-97A8-82E0FB6AF783}" type="slidenum">
              <a:rPr lang="en-GB" smtClean="0"/>
              <a:pPr/>
              <a:t>94</a:t>
            </a:fld>
            <a:endParaRPr lang="en-GB"/>
          </a:p>
        </p:txBody>
      </p:sp>
      <p:sp>
        <p:nvSpPr>
          <p:cNvPr id="4" name="Text Placeholder 3">
            <a:extLst>
              <a:ext uri="{FF2B5EF4-FFF2-40B4-BE49-F238E27FC236}">
                <a16:creationId xmlns:a16="http://schemas.microsoft.com/office/drawing/2014/main" id="{C4FDAC66-5FDE-8EE6-B931-5EDC16BADB70}"/>
              </a:ext>
            </a:extLst>
          </p:cNvPr>
          <p:cNvSpPr>
            <a:spLocks noGrp="1"/>
          </p:cNvSpPr>
          <p:nvPr>
            <p:ph type="body" sz="quarter" idx="13"/>
          </p:nvPr>
        </p:nvSpPr>
        <p:spPr>
          <a:xfrm>
            <a:off x="362609" y="1104900"/>
            <a:ext cx="8118603" cy="4420130"/>
          </a:xfrm>
        </p:spPr>
        <p:txBody>
          <a:bodyPr>
            <a:normAutofit fontScale="92500" lnSpcReduction="10000"/>
          </a:bodyPr>
          <a:lstStyle/>
          <a:p>
            <a:r>
              <a:rPr lang="en-US" dirty="0"/>
              <a:t>The worker nodes are the computers on which your applications run.</a:t>
            </a:r>
          </a:p>
          <a:p>
            <a:r>
              <a:rPr lang="en-US" dirty="0"/>
              <a:t>Each node runs the following set of components:</a:t>
            </a:r>
          </a:p>
          <a:p>
            <a:pPr lvl="1"/>
            <a:r>
              <a:rPr lang="en-US" dirty="0"/>
              <a:t>The </a:t>
            </a:r>
            <a:r>
              <a:rPr lang="en-US" b="1" dirty="0" err="1"/>
              <a:t>Kubelet</a:t>
            </a:r>
            <a:r>
              <a:rPr lang="en-US" dirty="0"/>
              <a:t>, an agent that talks to the API server and manages the applications running on its node. It reports the status of these applications and the node via the API.</a:t>
            </a:r>
          </a:p>
          <a:p>
            <a:pPr lvl="1"/>
            <a:r>
              <a:rPr lang="en-US" dirty="0"/>
              <a:t>The </a:t>
            </a:r>
            <a:r>
              <a:rPr lang="en-US" b="1" dirty="0"/>
              <a:t>Container Runtime</a:t>
            </a:r>
            <a:r>
              <a:rPr lang="en-US" dirty="0"/>
              <a:t>, which can be </a:t>
            </a:r>
            <a:r>
              <a:rPr lang="en-US" i="1" dirty="0" err="1"/>
              <a:t>containerd</a:t>
            </a:r>
            <a:r>
              <a:rPr lang="en-US" dirty="0"/>
              <a:t> or any other runtime compatible with Kubernetes. It runs your applications in containers as instructed by the </a:t>
            </a:r>
            <a:r>
              <a:rPr lang="en-US" dirty="0" err="1"/>
              <a:t>Kubelet</a:t>
            </a:r>
            <a:r>
              <a:rPr lang="en-US" dirty="0"/>
              <a:t>.</a:t>
            </a:r>
          </a:p>
          <a:p>
            <a:pPr lvl="1"/>
            <a:r>
              <a:rPr lang="en-US" dirty="0"/>
              <a:t>The </a:t>
            </a:r>
            <a:r>
              <a:rPr lang="en-US" b="1" dirty="0"/>
              <a:t>Kubernetes Service Proxy (</a:t>
            </a:r>
            <a:r>
              <a:rPr lang="en-US" b="1" dirty="0" err="1"/>
              <a:t>Kube</a:t>
            </a:r>
            <a:r>
              <a:rPr lang="en-US" b="1" dirty="0"/>
              <a:t> Proxy) </a:t>
            </a:r>
            <a:r>
              <a:rPr lang="en-US" dirty="0"/>
              <a:t>load-balances network traffic between applications.</a:t>
            </a:r>
          </a:p>
          <a:p>
            <a:r>
              <a:rPr lang="en-US" b="1" dirty="0"/>
              <a:t>Add-on Components </a:t>
            </a:r>
          </a:p>
          <a:p>
            <a:pPr lvl="1"/>
            <a:r>
              <a:rPr lang="en-US" dirty="0"/>
              <a:t>Most Kubernetes clusters also contain several other components. They typically run on the worker nodes but can also be configured to run on the master.</a:t>
            </a:r>
          </a:p>
          <a:p>
            <a:pPr lvl="1"/>
            <a:r>
              <a:rPr lang="en-US" dirty="0"/>
              <a:t>DNS, Web UI (Dashboard), Container Resource Monitoring, Cluster-level Logging, An Ingress controller</a:t>
            </a:r>
          </a:p>
          <a:p>
            <a:endParaRPr lang="en-US" dirty="0"/>
          </a:p>
          <a:p>
            <a:pPr lvl="1"/>
            <a:endParaRPr lang="en-SI" dirty="0"/>
          </a:p>
        </p:txBody>
      </p:sp>
    </p:spTree>
    <p:extLst>
      <p:ext uri="{BB962C8B-B14F-4D97-AF65-F5344CB8AC3E}">
        <p14:creationId xmlns:p14="http://schemas.microsoft.com/office/powerpoint/2010/main" val="6277105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5AD4D-8E62-8870-68C7-07B1DC6A841E}"/>
              </a:ext>
            </a:extLst>
          </p:cNvPr>
          <p:cNvSpPr>
            <a:spLocks noGrp="1"/>
          </p:cNvSpPr>
          <p:nvPr>
            <p:ph type="sldNum" sz="quarter" idx="12"/>
          </p:nvPr>
        </p:nvSpPr>
        <p:spPr/>
        <p:txBody>
          <a:bodyPr/>
          <a:lstStyle/>
          <a:p>
            <a:fld id="{FA56ABA4-253D-44E9-97A8-82E0FB6AF783}" type="slidenum">
              <a:rPr lang="en-GB" smtClean="0"/>
              <a:pPr/>
              <a:t>95</a:t>
            </a:fld>
            <a:endParaRPr lang="en-GB"/>
          </a:p>
        </p:txBody>
      </p:sp>
      <p:pic>
        <p:nvPicPr>
          <p:cNvPr id="6" name="Picture 5">
            <a:extLst>
              <a:ext uri="{FF2B5EF4-FFF2-40B4-BE49-F238E27FC236}">
                <a16:creationId xmlns:a16="http://schemas.microsoft.com/office/drawing/2014/main" id="{61F066F4-B071-FC9F-865B-5FFD651A2E00}"/>
              </a:ext>
            </a:extLst>
          </p:cNvPr>
          <p:cNvPicPr>
            <a:picLocks noChangeAspect="1"/>
          </p:cNvPicPr>
          <p:nvPr/>
        </p:nvPicPr>
        <p:blipFill>
          <a:blip r:embed="rId2"/>
          <a:stretch>
            <a:fillRect/>
          </a:stretch>
        </p:blipFill>
        <p:spPr>
          <a:xfrm>
            <a:off x="299441" y="818865"/>
            <a:ext cx="8545118" cy="4077269"/>
          </a:xfrm>
          <a:prstGeom prst="rect">
            <a:avLst/>
          </a:prstGeom>
        </p:spPr>
      </p:pic>
    </p:spTree>
    <p:extLst>
      <p:ext uri="{BB962C8B-B14F-4D97-AF65-F5344CB8AC3E}">
        <p14:creationId xmlns:p14="http://schemas.microsoft.com/office/powerpoint/2010/main" val="2640094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355600" y="478947"/>
            <a:ext cx="8229600" cy="625953"/>
          </a:xfrm>
        </p:spPr>
        <p:txBody>
          <a:bodyPr/>
          <a:lstStyle/>
          <a:p>
            <a:r>
              <a:rPr lang="en-US" dirty="0" err="1"/>
              <a:t>Kubelet</a:t>
            </a:r>
            <a:r>
              <a:rPr lang="en-US" dirty="0"/>
              <a:t> </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96</a:t>
            </a:fld>
            <a:endParaRPr lang="en-GB"/>
          </a:p>
        </p:txBody>
      </p:sp>
      <p:sp>
        <p:nvSpPr>
          <p:cNvPr id="4" name="Označba mesta besedila 3"/>
          <p:cNvSpPr>
            <a:spLocks noGrp="1"/>
          </p:cNvSpPr>
          <p:nvPr>
            <p:ph type="body" sz="quarter" idx="13"/>
          </p:nvPr>
        </p:nvSpPr>
        <p:spPr/>
        <p:txBody>
          <a:bodyPr/>
          <a:lstStyle/>
          <a:p>
            <a:r>
              <a:rPr lang="en-US" dirty="0"/>
              <a:t>An agent that runs on each node in the cluster. It makes sure that containers are running in a Pod.</a:t>
            </a:r>
          </a:p>
          <a:p>
            <a:pPr lvl="1"/>
            <a:r>
              <a:rPr lang="en-US" dirty="0"/>
              <a:t>The </a:t>
            </a:r>
            <a:r>
              <a:rPr lang="en-US" dirty="0" err="1"/>
              <a:t>kubelet</a:t>
            </a:r>
            <a:r>
              <a:rPr lang="en-US" dirty="0"/>
              <a:t> doesn't manage containers which were not created by Kubernetes.</a:t>
            </a:r>
          </a:p>
          <a:p>
            <a:r>
              <a:rPr lang="en-US" dirty="0"/>
              <a:t>Run pods based on:</a:t>
            </a:r>
          </a:p>
          <a:p>
            <a:pPr lvl="1"/>
            <a:r>
              <a:rPr lang="en-US" dirty="0"/>
              <a:t>pod manifests from the API server</a:t>
            </a:r>
          </a:p>
          <a:p>
            <a:pPr lvl="1"/>
            <a:r>
              <a:rPr lang="en-US" dirty="0"/>
              <a:t>pod manifest files in a specific local directory</a:t>
            </a:r>
          </a:p>
          <a:p>
            <a:pPr lvl="2"/>
            <a:r>
              <a:rPr lang="en-US" dirty="0"/>
              <a:t>This feature is used to run the containerized versions of the Control Plane components as pods</a:t>
            </a:r>
          </a:p>
        </p:txBody>
      </p:sp>
    </p:spTree>
    <p:extLst>
      <p:ext uri="{BB962C8B-B14F-4D97-AF65-F5344CB8AC3E}">
        <p14:creationId xmlns:p14="http://schemas.microsoft.com/office/powerpoint/2010/main" val="8147637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97</a:t>
            </a:fld>
            <a:endParaRPr lang="en-GB"/>
          </a:p>
        </p:txBody>
      </p:sp>
      <p:sp>
        <p:nvSpPr>
          <p:cNvPr id="4" name="Označba mesta besedila 3"/>
          <p:cNvSpPr>
            <a:spLocks noGrp="1"/>
          </p:cNvSpPr>
          <p:nvPr>
            <p:ph type="body" sz="quarter" idx="13"/>
          </p:nvPr>
        </p:nvSpPr>
        <p:spPr>
          <a:xfrm>
            <a:off x="362609" y="418289"/>
            <a:ext cx="8118603" cy="4802469"/>
          </a:xfrm>
        </p:spPr>
        <p:txBody>
          <a:bodyPr/>
          <a:lstStyle/>
          <a:p>
            <a:r>
              <a:rPr lang="en-US" b="1" dirty="0"/>
              <a:t>How is </a:t>
            </a:r>
            <a:r>
              <a:rPr lang="en-US" b="1" dirty="0" err="1"/>
              <a:t>kubelet</a:t>
            </a:r>
            <a:r>
              <a:rPr lang="en-US" b="1" dirty="0"/>
              <a:t> working?</a:t>
            </a:r>
          </a:p>
          <a:p>
            <a:pPr lvl="1"/>
            <a:r>
              <a:rPr lang="en-US" dirty="0"/>
              <a:t>initial job is to register the node it’s running on by creating a Node resource in the API server</a:t>
            </a:r>
          </a:p>
          <a:p>
            <a:pPr lvl="1"/>
            <a:r>
              <a:rPr lang="en-US" dirty="0"/>
              <a:t>continuously monitor the API server for Pods that have been scheduled to the node</a:t>
            </a:r>
          </a:p>
          <a:p>
            <a:pPr lvl="1"/>
            <a:r>
              <a:rPr lang="en-US" dirty="0"/>
              <a:t>start the pod’s containers</a:t>
            </a:r>
          </a:p>
          <a:p>
            <a:pPr lvl="2"/>
            <a:r>
              <a:rPr lang="en-US" dirty="0"/>
              <a:t>It does this by telling the configured container runtime to run a container from a specific container image</a:t>
            </a:r>
          </a:p>
          <a:p>
            <a:pPr lvl="1"/>
            <a:r>
              <a:rPr lang="en-US" dirty="0"/>
              <a:t>constantly monitors running containers</a:t>
            </a:r>
          </a:p>
          <a:p>
            <a:pPr lvl="1"/>
            <a:r>
              <a:rPr lang="en-US" dirty="0"/>
              <a:t>reports their status, events, and resource consumption to the API server</a:t>
            </a:r>
          </a:p>
          <a:p>
            <a:pPr lvl="1"/>
            <a:r>
              <a:rPr lang="en-US" dirty="0"/>
              <a:t>runs the container liveness probes, restarting containers when the probes fail</a:t>
            </a:r>
          </a:p>
          <a:p>
            <a:pPr lvl="1"/>
            <a:r>
              <a:rPr lang="en-US" dirty="0"/>
              <a:t>it terminates containers when their Pod is deleted from the API server and notifies the server that the pod has terminated</a:t>
            </a:r>
          </a:p>
        </p:txBody>
      </p:sp>
    </p:spTree>
    <p:extLst>
      <p:ext uri="{BB962C8B-B14F-4D97-AF65-F5344CB8AC3E}">
        <p14:creationId xmlns:p14="http://schemas.microsoft.com/office/powerpoint/2010/main" val="14177982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Kubernetes Service Proxy (</a:t>
            </a:r>
            <a:r>
              <a:rPr lang="en-US" dirty="0" err="1"/>
              <a:t>kube</a:t>
            </a:r>
            <a:r>
              <a:rPr lang="en-US" dirty="0"/>
              <a:t>-proxy)</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98</a:t>
            </a:fld>
            <a:endParaRPr lang="en-GB"/>
          </a:p>
        </p:txBody>
      </p:sp>
      <p:sp>
        <p:nvSpPr>
          <p:cNvPr id="4" name="Označba mesta besedila 3"/>
          <p:cNvSpPr>
            <a:spLocks noGrp="1"/>
          </p:cNvSpPr>
          <p:nvPr>
            <p:ph type="body" sz="quarter" idx="13"/>
          </p:nvPr>
        </p:nvSpPr>
        <p:spPr>
          <a:xfrm>
            <a:off x="362609" y="1104899"/>
            <a:ext cx="8118603" cy="3330913"/>
          </a:xfrm>
        </p:spPr>
        <p:txBody>
          <a:bodyPr>
            <a:normAutofit fontScale="85000" lnSpcReduction="20000"/>
          </a:bodyPr>
          <a:lstStyle/>
          <a:p>
            <a:pPr>
              <a:lnSpc>
                <a:spcPct val="120000"/>
              </a:lnSpc>
            </a:pPr>
            <a:r>
              <a:rPr lang="en-US" dirty="0" err="1"/>
              <a:t>kube</a:t>
            </a:r>
            <a:r>
              <a:rPr lang="en-US" dirty="0"/>
              <a:t>-proxy is a network proxy that runs on each node in your cluster, implementing part of the Kubernetes Service concept.</a:t>
            </a:r>
          </a:p>
          <a:p>
            <a:pPr>
              <a:lnSpc>
                <a:spcPct val="120000"/>
              </a:lnSpc>
            </a:pPr>
            <a:r>
              <a:rPr lang="en-US" dirty="0"/>
              <a:t>Its purpose is to make sure clients can connect to the services you define through the Kubernetes API.</a:t>
            </a:r>
          </a:p>
          <a:p>
            <a:pPr lvl="1">
              <a:lnSpc>
                <a:spcPct val="120000"/>
              </a:lnSpc>
            </a:pPr>
            <a:r>
              <a:rPr lang="en-US" dirty="0"/>
              <a:t>When a service is backed by more than one pod, the proxy performs load balancing across those pods. </a:t>
            </a:r>
          </a:p>
          <a:p>
            <a:pPr>
              <a:lnSpc>
                <a:spcPct val="120000"/>
              </a:lnSpc>
            </a:pPr>
            <a:r>
              <a:rPr lang="en-US" dirty="0"/>
              <a:t>kube-proxy maintains network rules on nodes. These network rules allow network communication to your Pods from network sessions inside or outside of your cluster.</a:t>
            </a:r>
          </a:p>
          <a:p>
            <a:pPr>
              <a:lnSpc>
                <a:spcPct val="120000"/>
              </a:lnSpc>
            </a:pPr>
            <a:r>
              <a:rPr lang="en-US" dirty="0"/>
              <a:t>kube-proxy uses the operating system packet filtering layer if there is one and it's available. Otherwise, kube-proxy forwards the traffic itself.</a:t>
            </a:r>
          </a:p>
        </p:txBody>
      </p:sp>
      <p:pic>
        <p:nvPicPr>
          <p:cNvPr id="5" name="Slika 4"/>
          <p:cNvPicPr>
            <a:picLocks noChangeAspect="1"/>
          </p:cNvPicPr>
          <p:nvPr/>
        </p:nvPicPr>
        <p:blipFill>
          <a:blip r:embed="rId3"/>
          <a:stretch>
            <a:fillRect/>
          </a:stretch>
        </p:blipFill>
        <p:spPr>
          <a:xfrm>
            <a:off x="1935804" y="4232160"/>
            <a:ext cx="4774476" cy="1192252"/>
          </a:xfrm>
          <a:prstGeom prst="rect">
            <a:avLst/>
          </a:prstGeom>
        </p:spPr>
      </p:pic>
      <p:sp>
        <p:nvSpPr>
          <p:cNvPr id="6" name="Pravokotnik 5"/>
          <p:cNvSpPr/>
          <p:nvPr/>
        </p:nvSpPr>
        <p:spPr>
          <a:xfrm>
            <a:off x="2037042" y="5278809"/>
            <a:ext cx="4572000" cy="246221"/>
          </a:xfrm>
          <a:prstGeom prst="rect">
            <a:avLst/>
          </a:prstGeom>
        </p:spPr>
        <p:txBody>
          <a:bodyPr>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52754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Container Runtimes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99</a:t>
            </a:fld>
            <a:endParaRPr lang="en-GB"/>
          </a:p>
        </p:txBody>
      </p:sp>
      <p:sp>
        <p:nvSpPr>
          <p:cNvPr id="4" name="Označba mesta besedila 3"/>
          <p:cNvSpPr>
            <a:spLocks noGrp="1"/>
          </p:cNvSpPr>
          <p:nvPr>
            <p:ph type="body" sz="quarter" idx="13"/>
          </p:nvPr>
        </p:nvSpPr>
        <p:spPr>
          <a:xfrm>
            <a:off x="362609" y="1104900"/>
            <a:ext cx="8118603" cy="4115859"/>
          </a:xfrm>
        </p:spPr>
        <p:txBody>
          <a:bodyPr>
            <a:normAutofit/>
          </a:bodyPr>
          <a:lstStyle/>
          <a:p>
            <a:r>
              <a:rPr lang="en-US" dirty="0"/>
              <a:t>You need to install a </a:t>
            </a:r>
            <a:r>
              <a:rPr lang="en-US" dirty="0">
                <a:hlinkClick r:id="rId3"/>
              </a:rPr>
              <a:t>container runtime</a:t>
            </a:r>
            <a:r>
              <a:rPr lang="en-US" dirty="0"/>
              <a:t> into each node in the cluster so that Pods can run there.</a:t>
            </a:r>
          </a:p>
          <a:p>
            <a:r>
              <a:rPr lang="en-US" dirty="0"/>
              <a:t>The Open Container Initiative (OCI) has successfully standardized the concept of a container and container image in order to guarantee interoperability between runtimes</a:t>
            </a:r>
          </a:p>
          <a:p>
            <a:r>
              <a:rPr lang="en-US" dirty="0"/>
              <a:t>Kubernetes has added a Container Runtime Interface (CRI) to allow container runtimes to be pluggable underneath the Kubernetes orchestration layer</a:t>
            </a:r>
          </a:p>
          <a:p>
            <a:r>
              <a:rPr lang="en-US" dirty="0"/>
              <a:t>Common container runtimes with Kubernetes:</a:t>
            </a:r>
          </a:p>
          <a:p>
            <a:pPr lvl="1"/>
            <a:r>
              <a:rPr lang="en-US" dirty="0" err="1"/>
              <a:t>containerd</a:t>
            </a:r>
            <a:endParaRPr lang="en-US" dirty="0"/>
          </a:p>
          <a:p>
            <a:pPr lvl="1"/>
            <a:r>
              <a:rPr lang="en-US" dirty="0"/>
              <a:t>CRI-O</a:t>
            </a:r>
          </a:p>
          <a:p>
            <a:pPr lvl="1"/>
            <a:r>
              <a:rPr lang="en-US" dirty="0"/>
              <a:t>Docker (deprecated)</a:t>
            </a:r>
          </a:p>
        </p:txBody>
      </p:sp>
    </p:spTree>
    <p:extLst>
      <p:ext uri="{BB962C8B-B14F-4D97-AF65-F5344CB8AC3E}">
        <p14:creationId xmlns:p14="http://schemas.microsoft.com/office/powerpoint/2010/main" val="3856733128"/>
      </p:ext>
    </p:extLst>
  </p:cSld>
  <p:clrMapOvr>
    <a:masterClrMapping/>
  </p:clrMapOvr>
</p:sld>
</file>

<file path=ppt/theme/theme1.xml><?xml version="1.0" encoding="utf-8"?>
<a:theme xmlns:a="http://schemas.openxmlformats.org/drawingml/2006/main" name="LTFE v2">
  <a:themeElements>
    <a:clrScheme name="Custom 1">
      <a:dk1>
        <a:srgbClr val="060E18"/>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TFE v2">
  <a:themeElements>
    <a:clrScheme name="Custom 1">
      <a:dk1>
        <a:srgbClr val="060E18"/>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2840</TotalTime>
  <Words>9525</Words>
  <Application>Microsoft Office PowerPoint</Application>
  <PresentationFormat>On-screen Show (16:10)</PresentationFormat>
  <Paragraphs>1136</Paragraphs>
  <Slides>164</Slides>
  <Notes>81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164</vt:i4>
      </vt:variant>
    </vt:vector>
  </HeadingPairs>
  <TitlesOfParts>
    <vt:vector size="173" baseType="lpstr">
      <vt:lpstr>Consolas</vt:lpstr>
      <vt:lpstr>Helvetica Neue</vt:lpstr>
      <vt:lpstr>Arial</vt:lpstr>
      <vt:lpstr>Libre Baskerville</vt:lpstr>
      <vt:lpstr>Tahoma</vt:lpstr>
      <vt:lpstr>Calibri</vt:lpstr>
      <vt:lpstr>Open Sans</vt:lpstr>
      <vt:lpstr>LTFE v2</vt:lpstr>
      <vt:lpstr>LTFE v2</vt:lpstr>
      <vt:lpstr>Praktična delavnica Docker &amp; Kubernetes</vt:lpstr>
      <vt:lpstr>AVTORSKE PRAVICE GRADIVA</vt:lpstr>
      <vt:lpstr>UL Fakulteta za elektrotehniko</vt:lpstr>
      <vt:lpstr>Laboratorij za telekomunikacije Laboratorij za multimedijo</vt:lpstr>
      <vt:lpstr>Najdete nas tudi na:  </vt:lpstr>
      <vt:lpstr>Področja uporabe IKT/IoT </vt:lpstr>
      <vt:lpstr>Aktivnosti (1)</vt:lpstr>
      <vt:lpstr>Aktivnosti (2)</vt:lpstr>
      <vt:lpstr>www.ict-academy.eu</vt:lpstr>
      <vt:lpstr>Prototipiranje, MakerLab</vt:lpstr>
      <vt:lpstr>Pilotne in demonstracijske rešitve, R&amp;D</vt:lpstr>
      <vt:lpstr>Razvojni projekti</vt:lpstr>
      <vt:lpstr>Predpriprava</vt:lpstr>
      <vt:lpstr>Intro To Docker</vt:lpstr>
      <vt:lpstr>Docker overview</vt:lpstr>
      <vt:lpstr>Why are containers and Docker so important?</vt:lpstr>
      <vt:lpstr>Installing Docker</vt:lpstr>
      <vt:lpstr>Running Hello World in a container</vt:lpstr>
      <vt:lpstr>Docker Architecture</vt:lpstr>
      <vt:lpstr>PowerPoint Presentation</vt:lpstr>
      <vt:lpstr>PowerPoint Presentation</vt:lpstr>
      <vt:lpstr>Containers</vt:lpstr>
      <vt:lpstr>Containers History</vt:lpstr>
      <vt:lpstr>Containers vs Virtual Machines</vt:lpstr>
      <vt:lpstr>PowerPoint Presentation</vt:lpstr>
      <vt:lpstr>What is a container?</vt:lpstr>
      <vt:lpstr>PowerPoint Presentation</vt:lpstr>
      <vt:lpstr>Starting a simple container</vt:lpstr>
      <vt:lpstr>PowerPoint Presentation</vt:lpstr>
      <vt:lpstr>Docker Images</vt:lpstr>
      <vt:lpstr>About Docker Images</vt:lpstr>
      <vt:lpstr>Images are usually small</vt:lpstr>
      <vt:lpstr>Image registries</vt:lpstr>
      <vt:lpstr>Images and layers</vt:lpstr>
      <vt:lpstr>PowerPoint Presentation</vt:lpstr>
      <vt:lpstr>Docker Storage And Volumes</vt:lpstr>
      <vt:lpstr>Introduction to Docker Storage And Volumes</vt:lpstr>
      <vt:lpstr>Containers and non-persistent data</vt:lpstr>
      <vt:lpstr>Choose the right type of mount</vt:lpstr>
      <vt:lpstr>Docker Networking</vt:lpstr>
      <vt:lpstr>Docker networking overview</vt:lpstr>
      <vt:lpstr>Network drivers</vt:lpstr>
      <vt:lpstr>Bridge networks</vt:lpstr>
      <vt:lpstr>Host network/Overlay networks</vt:lpstr>
      <vt:lpstr>Building Images</vt:lpstr>
      <vt:lpstr>Containerizing an app - overview</vt:lpstr>
      <vt:lpstr>PowerPoint Presentation</vt:lpstr>
      <vt:lpstr>Sharing Docker Images</vt:lpstr>
      <vt:lpstr>Working with registries, repositories, and image tags</vt:lpstr>
      <vt:lpstr>Create a repo on Docker Hub</vt:lpstr>
      <vt:lpstr>Running Multi-container Apps With Docker Compose</vt:lpstr>
      <vt:lpstr>Overview of Docker Compose and installation</vt:lpstr>
      <vt:lpstr>Docker Reliability And Health Checks</vt:lpstr>
      <vt:lpstr>Self-healing containers with restart policies</vt:lpstr>
      <vt:lpstr>Building health checks into Docker images</vt:lpstr>
      <vt:lpstr>Portainer</vt:lpstr>
      <vt:lpstr>Example: Deploying ownCloud</vt:lpstr>
      <vt:lpstr>Container orchestration and microservices</vt:lpstr>
      <vt:lpstr>Traditional applications</vt:lpstr>
      <vt:lpstr>PowerPoint Presentation</vt:lpstr>
      <vt:lpstr>Scaling monolithic apps</vt:lpstr>
      <vt:lpstr>Microservices</vt:lpstr>
      <vt:lpstr>PowerPoint Presentation</vt:lpstr>
      <vt:lpstr>PowerPoint Presentation</vt:lpstr>
      <vt:lpstr>PowerPoint Presentation</vt:lpstr>
      <vt:lpstr>Splitting apps into microservices</vt:lpstr>
      <vt:lpstr>Scaling microservices</vt:lpstr>
      <vt:lpstr>Microservices environment requirements</vt:lpstr>
      <vt:lpstr>Container Orchestration</vt:lpstr>
      <vt:lpstr>PowerPoint Presentation</vt:lpstr>
      <vt:lpstr>PowerPoint Presentation</vt:lpstr>
      <vt:lpstr>Introduction to Kubernetes</vt:lpstr>
      <vt:lpstr>About Kubernetes</vt:lpstr>
      <vt:lpstr>PowerPoint Presentation</vt:lpstr>
      <vt:lpstr>PowerPoint Presentation</vt:lpstr>
      <vt:lpstr>PowerPoint Presentation</vt:lpstr>
      <vt:lpstr>Kubernetes history</vt:lpstr>
      <vt:lpstr>PowerPoint Presentation</vt:lpstr>
      <vt:lpstr>Understanding Kubernetes</vt:lpstr>
      <vt:lpstr>PowerPoint Presentation</vt:lpstr>
      <vt:lpstr>PowerPoint Presentation</vt:lpstr>
      <vt:lpstr>PowerPoint Presentation</vt:lpstr>
      <vt:lpstr>The benefits of using Kubernetes</vt:lpstr>
      <vt:lpstr>Kubernetes architecture</vt:lpstr>
      <vt:lpstr>Control Plane components</vt:lpstr>
      <vt:lpstr>PowerPoint Presentation</vt:lpstr>
      <vt:lpstr>API server (kube-apiserver)</vt:lpstr>
      <vt:lpstr>PowerPoint Presentation</vt:lpstr>
      <vt:lpstr>etcd</vt:lpstr>
      <vt:lpstr>Scheduler (kube-scheduler)</vt:lpstr>
      <vt:lpstr>PowerPoint Presentation</vt:lpstr>
      <vt:lpstr>Controller Manager (kube-controller-manager)</vt:lpstr>
      <vt:lpstr>PowerPoint Presentation</vt:lpstr>
      <vt:lpstr>Worker node components</vt:lpstr>
      <vt:lpstr>PowerPoint Presentation</vt:lpstr>
      <vt:lpstr>Kubelet </vt:lpstr>
      <vt:lpstr>PowerPoint Presentation</vt:lpstr>
      <vt:lpstr>Kubernetes Service Proxy (kube-proxy)</vt:lpstr>
      <vt:lpstr>Container Runtimes</vt:lpstr>
      <vt:lpstr>Kubernetes versions</vt:lpstr>
      <vt:lpstr>Install Kubernetes</vt:lpstr>
      <vt:lpstr>PowerPoint Presentation</vt:lpstr>
      <vt:lpstr>PowerPoint Presentation</vt:lpstr>
      <vt:lpstr>K3s - Lightweight Kubernetes</vt:lpstr>
      <vt:lpstr>Usage</vt:lpstr>
      <vt:lpstr>Architecture</vt:lpstr>
      <vt:lpstr>K3s Installation</vt:lpstr>
      <vt:lpstr>Should you even use Kubernetes?</vt:lpstr>
      <vt:lpstr>How Kubernetes runs an application</vt:lpstr>
      <vt:lpstr>Deploying your first application</vt:lpstr>
      <vt:lpstr>PowerPoint Presentation</vt:lpstr>
      <vt:lpstr>PowerPoint Presentation</vt:lpstr>
      <vt:lpstr>PowerPoint Presentation</vt:lpstr>
      <vt:lpstr>Kubernetes Pods</vt:lpstr>
      <vt:lpstr>Pods</vt:lpstr>
      <vt:lpstr>PowerPoint Presentation</vt:lpstr>
      <vt:lpstr>PowerPoint Presentation</vt:lpstr>
      <vt:lpstr>PowerPoint Presentation</vt:lpstr>
      <vt:lpstr>PowerPoint Presentation</vt:lpstr>
      <vt:lpstr>PowerPoint Presentation</vt:lpstr>
      <vt:lpstr>PowerPoint Presentation</vt:lpstr>
      <vt:lpstr>Primer: namestitev stroka</vt:lpstr>
      <vt:lpstr>Labels (označbe)</vt:lpstr>
      <vt:lpstr>PowerPoint Presentation</vt:lpstr>
      <vt:lpstr>Ustavitev in odstranjevanje strokov</vt:lpstr>
      <vt:lpstr>Zdravje strokov</vt:lpstr>
      <vt:lpstr>Liveness probes</vt:lpstr>
      <vt:lpstr>ReplicationControllers (replikacijski nadzornik)</vt:lpstr>
      <vt:lpstr>PowerPoint Presentation</vt:lpstr>
      <vt:lpstr>PowerPoint Presentation</vt:lpstr>
      <vt:lpstr>Replica Set (replikacijski niz)</vt:lpstr>
      <vt:lpstr>DaemonSets</vt:lpstr>
      <vt:lpstr>Primer: DaemonSet – SSD monitor</vt:lpstr>
      <vt:lpstr>Jobs / CronJob</vt:lpstr>
      <vt:lpstr>Service</vt:lpstr>
      <vt:lpstr>PowerPoint Presentation</vt:lpstr>
      <vt:lpstr>Primer: ustvarjanje storitve</vt:lpstr>
      <vt:lpstr>PowerPoint Presentation</vt:lpstr>
      <vt:lpstr>PowerPoint Presentation</vt:lpstr>
      <vt:lpstr>PowerPoint Presentation</vt:lpstr>
      <vt:lpstr>NodePort service</vt:lpstr>
      <vt:lpstr>LoadBalancer service</vt:lpstr>
      <vt:lpstr>Ingress</vt:lpstr>
      <vt:lpstr>PowerPoint Presentation</vt:lpstr>
      <vt:lpstr>Deployment (namestitev)</vt:lpstr>
      <vt:lpstr>PowerPoint Presentation</vt:lpstr>
      <vt:lpstr>PowerPoint Presentation</vt:lpstr>
      <vt:lpstr>Upravljanje z viri</vt:lpstr>
      <vt:lpstr>PowerPoint Presentation</vt:lpstr>
      <vt:lpstr>Automatic scaling</vt:lpstr>
      <vt:lpstr>PowerPoint Presentation</vt:lpstr>
      <vt:lpstr>Volumes</vt:lpstr>
      <vt:lpstr>PowerPoint Presentation</vt:lpstr>
      <vt:lpstr>Volume types</vt:lpstr>
      <vt:lpstr>PersistentVolumes/PersistentVolumeClaims</vt:lpstr>
      <vt:lpstr>PowerPoint Presentation</vt:lpstr>
      <vt:lpstr>Dynamic PersistentVolume provisioning</vt:lpstr>
      <vt:lpstr>Konfiguracija aplikaciji</vt:lpstr>
      <vt:lpstr>ConfigMap</vt:lpstr>
      <vt:lpstr>Secret</vt:lpstr>
      <vt:lpstr>PowerPoint Presentation</vt:lpstr>
      <vt:lpstr>Jobs / CronJob</vt:lpstr>
      <vt:lpstr>Nasveti</vt:lpstr>
      <vt:lpstr>Vabljeni k sodelovanju!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Praktična delavnica Docker &amp; Kubernetes</dc:title>
  <dc:creator>Romina</dc:creator>
  <cp:lastModifiedBy>Štefanić Južnič, Leon</cp:lastModifiedBy>
  <cp:revision>62</cp:revision>
  <dcterms:created xsi:type="dcterms:W3CDTF">2011-11-04T10:31:43Z</dcterms:created>
  <dcterms:modified xsi:type="dcterms:W3CDTF">2022-11-20T12:00:48Z</dcterms:modified>
</cp:coreProperties>
</file>